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8" r:id="rId1"/>
  </p:sldMasterIdLst>
  <p:notesMasterIdLst>
    <p:notesMasterId r:id="rId25"/>
  </p:notesMasterIdLst>
  <p:sldIdLst>
    <p:sldId id="256" r:id="rId2"/>
    <p:sldId id="257" r:id="rId3"/>
    <p:sldId id="258" r:id="rId4"/>
    <p:sldId id="259" r:id="rId5"/>
    <p:sldId id="264" r:id="rId6"/>
    <p:sldId id="265" r:id="rId7"/>
    <p:sldId id="266" r:id="rId8"/>
    <p:sldId id="260" r:id="rId9"/>
    <p:sldId id="262" r:id="rId10"/>
    <p:sldId id="267" r:id="rId11"/>
    <p:sldId id="268" r:id="rId12"/>
    <p:sldId id="269" r:id="rId13"/>
    <p:sldId id="261" r:id="rId14"/>
    <p:sldId id="263" r:id="rId15"/>
    <p:sldId id="270" r:id="rId16"/>
    <p:sldId id="271" r:id="rId17"/>
    <p:sldId id="272" r:id="rId18"/>
    <p:sldId id="273" r:id="rId19"/>
    <p:sldId id="274" r:id="rId20"/>
    <p:sldId id="275" r:id="rId21"/>
    <p:sldId id="277" r:id="rId22"/>
    <p:sldId id="276" r:id="rId23"/>
    <p:sldId id="27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EA8C07-0F6C-47F7-9E53-E3EACA3A58CA}">
          <p14:sldIdLst>
            <p14:sldId id="256"/>
            <p14:sldId id="257"/>
            <p14:sldId id="258"/>
            <p14:sldId id="259"/>
            <p14:sldId id="264"/>
            <p14:sldId id="265"/>
            <p14:sldId id="266"/>
            <p14:sldId id="260"/>
            <p14:sldId id="262"/>
            <p14:sldId id="267"/>
            <p14:sldId id="268"/>
            <p14:sldId id="269"/>
            <p14:sldId id="261"/>
            <p14:sldId id="263"/>
            <p14:sldId id="270"/>
            <p14:sldId id="271"/>
            <p14:sldId id="272"/>
            <p14:sldId id="273"/>
            <p14:sldId id="274"/>
            <p14:sldId id="275"/>
            <p14:sldId id="277"/>
            <p14:sldId id="276"/>
            <p14:sldId id="27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ee Nivas" userId="d2453c30c80f6f90" providerId="LiveId" clId="{E4C62063-D156-462A-854C-E0CFE24407C9}"/>
    <pc:docChg chg="custSel modSld">
      <pc:chgData name="Sree Nivas" userId="d2453c30c80f6f90" providerId="LiveId" clId="{E4C62063-D156-462A-854C-E0CFE24407C9}" dt="2025-05-05T16:54:57.124" v="93" actId="20577"/>
      <pc:docMkLst>
        <pc:docMk/>
      </pc:docMkLst>
      <pc:sldChg chg="modSp mod">
        <pc:chgData name="Sree Nivas" userId="d2453c30c80f6f90" providerId="LiveId" clId="{E4C62063-D156-462A-854C-E0CFE24407C9}" dt="2025-05-05T16:51:31.723" v="18" actId="1076"/>
        <pc:sldMkLst>
          <pc:docMk/>
          <pc:sldMk cId="3069130182" sldId="263"/>
        </pc:sldMkLst>
        <pc:picChg chg="mod">
          <ac:chgData name="Sree Nivas" userId="d2453c30c80f6f90" providerId="LiveId" clId="{E4C62063-D156-462A-854C-E0CFE24407C9}" dt="2025-05-05T16:51:31.723" v="18" actId="1076"/>
          <ac:picMkLst>
            <pc:docMk/>
            <pc:sldMk cId="3069130182" sldId="263"/>
            <ac:picMk id="8" creationId="{14DC1A91-EFA9-99B6-4ABB-92DED98BBE09}"/>
          </ac:picMkLst>
        </pc:picChg>
      </pc:sldChg>
      <pc:sldChg chg="modSp mod">
        <pc:chgData name="Sree Nivas" userId="d2453c30c80f6f90" providerId="LiveId" clId="{E4C62063-D156-462A-854C-E0CFE24407C9}" dt="2025-05-05T16:54:57.124" v="93" actId="20577"/>
        <pc:sldMkLst>
          <pc:docMk/>
          <pc:sldMk cId="801488137" sldId="276"/>
        </pc:sldMkLst>
        <pc:spChg chg="mod">
          <ac:chgData name="Sree Nivas" userId="d2453c30c80f6f90" providerId="LiveId" clId="{E4C62063-D156-462A-854C-E0CFE24407C9}" dt="2025-05-05T16:54:57.124" v="93" actId="20577"/>
          <ac:spMkLst>
            <pc:docMk/>
            <pc:sldMk cId="801488137" sldId="276"/>
            <ac:spMk id="3" creationId="{FF9AB4B9-30CA-1C4E-7964-BEBC20ABFF0B}"/>
          </ac:spMkLst>
        </pc:spChg>
      </pc:sldChg>
    </pc:docChg>
  </pc:docChgLst>
</pc:chgInfo>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77771B-F811-4C67-A555-BDD57789982E}" type="datetimeFigureOut">
              <a:rPr lang="en-US" smtClean="0"/>
              <a:t>05-May-25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9D141E-95E3-4485-AF22-99CE729C4375}" type="slidenum">
              <a:rPr lang="en-US" smtClean="0"/>
              <a:t>‹#›</a:t>
            </a:fld>
            <a:endParaRPr lang="en-US"/>
          </a:p>
        </p:txBody>
      </p:sp>
    </p:spTree>
    <p:extLst>
      <p:ext uri="{BB962C8B-B14F-4D97-AF65-F5344CB8AC3E}">
        <p14:creationId xmlns:p14="http://schemas.microsoft.com/office/powerpoint/2010/main" val="32524249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9D141E-95E3-4485-AF22-99CE729C4375}" type="slidenum">
              <a:rPr lang="en-US" smtClean="0"/>
              <a:t>4</a:t>
            </a:fld>
            <a:endParaRPr lang="en-US"/>
          </a:p>
        </p:txBody>
      </p:sp>
    </p:spTree>
    <p:extLst>
      <p:ext uri="{BB962C8B-B14F-4D97-AF65-F5344CB8AC3E}">
        <p14:creationId xmlns:p14="http://schemas.microsoft.com/office/powerpoint/2010/main" val="18067770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9D141E-95E3-4485-AF22-99CE729C4375}" type="slidenum">
              <a:rPr lang="en-US" smtClean="0"/>
              <a:t>13</a:t>
            </a:fld>
            <a:endParaRPr lang="en-US"/>
          </a:p>
        </p:txBody>
      </p:sp>
    </p:spTree>
    <p:extLst>
      <p:ext uri="{BB962C8B-B14F-4D97-AF65-F5344CB8AC3E}">
        <p14:creationId xmlns:p14="http://schemas.microsoft.com/office/powerpoint/2010/main" val="21503287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66FC1BB-7CA1-48D6-913C-6A97CBEAFB62}" type="datetimeFigureOut">
              <a:rPr lang="en-US" smtClean="0"/>
              <a:t>05-May-25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3681930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6FC1BB-7CA1-48D6-913C-6A97CBEAFB62}" type="datetimeFigureOut">
              <a:rPr lang="en-US" smtClean="0"/>
              <a:t>05-May-25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3757808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6FC1BB-7CA1-48D6-913C-6A97CBEAFB62}" type="datetimeFigureOut">
              <a:rPr lang="en-US" smtClean="0"/>
              <a:t>05-May-25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63D1B5-71B5-418E-9390-D4B79760D473}"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880681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6FC1BB-7CA1-48D6-913C-6A97CBEAFB62}" type="datetimeFigureOut">
              <a:rPr lang="en-US" smtClean="0"/>
              <a:t>05-May-25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4705913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6FC1BB-7CA1-48D6-913C-6A97CBEAFB62}" type="datetimeFigureOut">
              <a:rPr lang="en-US" smtClean="0"/>
              <a:t>05-May-25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63D1B5-71B5-418E-9390-D4B79760D473}"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704052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6FC1BB-7CA1-48D6-913C-6A97CBEAFB62}" type="datetimeFigureOut">
              <a:rPr lang="en-US" smtClean="0"/>
              <a:t>05-May-25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807609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6FC1BB-7CA1-48D6-913C-6A97CBEAFB62}" type="datetimeFigureOut">
              <a:rPr lang="en-US" smtClean="0"/>
              <a:t>05-May-25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21432855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6FC1BB-7CA1-48D6-913C-6A97CBEAFB62}" type="datetimeFigureOut">
              <a:rPr lang="en-US" smtClean="0"/>
              <a:t>05-May-25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691697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6FC1BB-7CA1-48D6-913C-6A97CBEAFB62}" type="datetimeFigureOut">
              <a:rPr lang="en-US" smtClean="0"/>
              <a:t>05-May-25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3656972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6FC1BB-7CA1-48D6-913C-6A97CBEAFB62}" type="datetimeFigureOut">
              <a:rPr lang="en-US" smtClean="0"/>
              <a:t>05-May-25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629553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6FC1BB-7CA1-48D6-913C-6A97CBEAFB62}" type="datetimeFigureOut">
              <a:rPr lang="en-US" smtClean="0"/>
              <a:t>05-May-25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737221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6FC1BB-7CA1-48D6-913C-6A97CBEAFB62}" type="datetimeFigureOut">
              <a:rPr lang="en-US" smtClean="0"/>
              <a:t>05-May-25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4157469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6FC1BB-7CA1-48D6-913C-6A97CBEAFB62}" type="datetimeFigureOut">
              <a:rPr lang="en-US" smtClean="0"/>
              <a:t>05-May-25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4180869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6FC1BB-7CA1-48D6-913C-6A97CBEAFB62}" type="datetimeFigureOut">
              <a:rPr lang="en-US" smtClean="0"/>
              <a:t>05-May-25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1381713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6FC1BB-7CA1-48D6-913C-6A97CBEAFB62}" type="datetimeFigureOut">
              <a:rPr lang="en-US" smtClean="0"/>
              <a:t>05-May-25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3406689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6FC1BB-7CA1-48D6-913C-6A97CBEAFB62}" type="datetimeFigureOut">
              <a:rPr lang="en-US" smtClean="0"/>
              <a:t>05-May-25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63D1B5-71B5-418E-9390-D4B79760D473}" type="slidenum">
              <a:rPr lang="en-US" smtClean="0"/>
              <a:t>‹#›</a:t>
            </a:fld>
            <a:endParaRPr lang="en-US"/>
          </a:p>
        </p:txBody>
      </p:sp>
    </p:spTree>
    <p:extLst>
      <p:ext uri="{BB962C8B-B14F-4D97-AF65-F5344CB8AC3E}">
        <p14:creationId xmlns:p14="http://schemas.microsoft.com/office/powerpoint/2010/main" val="2692263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6FC1BB-7CA1-48D6-913C-6A97CBEAFB62}" type="datetimeFigureOut">
              <a:rPr lang="en-US" smtClean="0"/>
              <a:t>05-May-25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C63D1B5-71B5-418E-9390-D4B79760D473}" type="slidenum">
              <a:rPr lang="en-US" smtClean="0"/>
              <a:t>‹#›</a:t>
            </a:fld>
            <a:endParaRPr lang="en-US"/>
          </a:p>
        </p:txBody>
      </p:sp>
    </p:spTree>
    <p:extLst>
      <p:ext uri="{BB962C8B-B14F-4D97-AF65-F5344CB8AC3E}">
        <p14:creationId xmlns:p14="http://schemas.microsoft.com/office/powerpoint/2010/main" val="1189325011"/>
      </p:ext>
    </p:extLst>
  </p:cSld>
  <p:clrMap bg1="lt1" tx1="dk1" bg2="lt2" tx2="dk2" accent1="accent1" accent2="accent2" accent3="accent3" accent4="accent4" accent5="accent5" accent6="accent6" hlink="hlink" folHlink="folHlink"/>
  <p:sldLayoutIdLst>
    <p:sldLayoutId id="2147483869" r:id="rId1"/>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 id="2147483879" r:id="rId11"/>
    <p:sldLayoutId id="2147483880" r:id="rId12"/>
    <p:sldLayoutId id="2147483881" r:id="rId13"/>
    <p:sldLayoutId id="2147483882" r:id="rId14"/>
    <p:sldLayoutId id="2147483883" r:id="rId15"/>
    <p:sldLayoutId id="214748388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app.powerbi.com/groups/me/reports/267f87d1-1b7c-430f-a516-a43a78307208/d27d70749cdc417bc1cd?experience=power-bi" TargetMode="External"/><Relationship Id="rId2" Type="http://schemas.openxmlformats.org/officeDocument/2006/relationships/hyperlink" Target="https://app.powerbi.com/groups/me/reports/cc078773-1b4e-46eb-bd5a-a4c1e1551fb3/e28a69f05e50edee1b7d?experience=power-bi" TargetMode="External"/><Relationship Id="rId1" Type="http://schemas.openxmlformats.org/officeDocument/2006/relationships/slideLayout" Target="../slideLayouts/slideLayout2.xml"/><Relationship Id="rId6" Type="http://schemas.openxmlformats.org/officeDocument/2006/relationships/hyperlink" Target="https://github.com/sreenivas2k02/TekFriday-Data-Analysis" TargetMode="External"/><Relationship Id="rId5" Type="http://schemas.openxmlformats.org/officeDocument/2006/relationships/hyperlink" Target="https://app.powerbi.com/groups/me/reports/1b66a8ae-f923-47f0-80fb-77e486c172bf/90329422a25475207e75?experience=power-bi" TargetMode="External"/><Relationship Id="rId4" Type="http://schemas.openxmlformats.org/officeDocument/2006/relationships/hyperlink" Target="https://app.powerbi.com/groups/me/reports/905fdca9-ffca-422a-92f4-8d1208047918/80f3841f04600c6960eb?experience=power-bi"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92D48-23D5-FFD6-F213-3A4F455D5607}"/>
              </a:ext>
            </a:extLst>
          </p:cNvPr>
          <p:cNvSpPr>
            <a:spLocks noGrp="1"/>
          </p:cNvSpPr>
          <p:nvPr>
            <p:ph type="ctrTitle"/>
          </p:nvPr>
        </p:nvSpPr>
        <p:spPr/>
        <p:txBody>
          <a:bodyPr/>
          <a:lstStyle/>
          <a:p>
            <a:r>
              <a:rPr lang="en-US" dirty="0"/>
              <a:t>Data Analyst Assignment</a:t>
            </a:r>
          </a:p>
        </p:txBody>
      </p:sp>
      <p:sp>
        <p:nvSpPr>
          <p:cNvPr id="3" name="Subtitle 2">
            <a:extLst>
              <a:ext uri="{FF2B5EF4-FFF2-40B4-BE49-F238E27FC236}">
                <a16:creationId xmlns:a16="http://schemas.microsoft.com/office/drawing/2014/main" id="{291B6D68-8331-8655-B4AA-72632E248274}"/>
              </a:ext>
            </a:extLst>
          </p:cNvPr>
          <p:cNvSpPr>
            <a:spLocks noGrp="1"/>
          </p:cNvSpPr>
          <p:nvPr>
            <p:ph type="subTitle" idx="1"/>
          </p:nvPr>
        </p:nvSpPr>
        <p:spPr/>
        <p:txBody>
          <a:bodyPr/>
          <a:lstStyle/>
          <a:p>
            <a:r>
              <a:rPr lang="en-US" dirty="0"/>
              <a:t>TekFriday</a:t>
            </a:r>
          </a:p>
        </p:txBody>
      </p:sp>
    </p:spTree>
    <p:extLst>
      <p:ext uri="{BB962C8B-B14F-4D97-AF65-F5344CB8AC3E}">
        <p14:creationId xmlns:p14="http://schemas.microsoft.com/office/powerpoint/2010/main" val="32008723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D49320F-CCD6-4711-4A8A-01722E8C0F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3769" y="478689"/>
            <a:ext cx="6721422" cy="2598645"/>
          </a:xfrm>
          <a:prstGeom prst="rect">
            <a:avLst/>
          </a:prstGeom>
        </p:spPr>
      </p:pic>
      <p:pic>
        <p:nvPicPr>
          <p:cNvPr id="12" name="Picture 11">
            <a:extLst>
              <a:ext uri="{FF2B5EF4-FFF2-40B4-BE49-F238E27FC236}">
                <a16:creationId xmlns:a16="http://schemas.microsoft.com/office/drawing/2014/main" id="{953B3EEB-A272-197A-D3BE-F9F78F5504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6680" y="3552077"/>
            <a:ext cx="6462320" cy="2598645"/>
          </a:xfrm>
          <a:prstGeom prst="rect">
            <a:avLst/>
          </a:prstGeom>
        </p:spPr>
      </p:pic>
      <p:sp>
        <p:nvSpPr>
          <p:cNvPr id="14" name="Content Placeholder 13">
            <a:extLst>
              <a:ext uri="{FF2B5EF4-FFF2-40B4-BE49-F238E27FC236}">
                <a16:creationId xmlns:a16="http://schemas.microsoft.com/office/drawing/2014/main" id="{BEF651D1-228D-4007-D67F-746F6D91981E}"/>
              </a:ext>
            </a:extLst>
          </p:cNvPr>
          <p:cNvSpPr>
            <a:spLocks noGrp="1"/>
          </p:cNvSpPr>
          <p:nvPr>
            <p:ph sz="half" idx="1"/>
          </p:nvPr>
        </p:nvSpPr>
        <p:spPr>
          <a:xfrm>
            <a:off x="838200" y="3962400"/>
            <a:ext cx="4048480" cy="1879600"/>
          </a:xfrm>
        </p:spPr>
        <p:txBody>
          <a:bodyPr>
            <a:normAutofit fontScale="85000" lnSpcReduction="10000"/>
          </a:bodyPr>
          <a:lstStyle/>
          <a:p>
            <a:pPr marL="0" indent="0">
              <a:buNone/>
            </a:pPr>
            <a:r>
              <a:rPr lang="en-US" sz="2000" dirty="0"/>
              <a:t>The Stacked bar chart shows the Particular Rating in engagement score by the number of employees. Which helps to measure the Engagement score easily. And we can also filter for both Satisfaction score and work life balance score too.</a:t>
            </a:r>
          </a:p>
        </p:txBody>
      </p:sp>
      <p:sp>
        <p:nvSpPr>
          <p:cNvPr id="15" name="Content Placeholder 14">
            <a:extLst>
              <a:ext uri="{FF2B5EF4-FFF2-40B4-BE49-F238E27FC236}">
                <a16:creationId xmlns:a16="http://schemas.microsoft.com/office/drawing/2014/main" id="{AB44F101-B061-1CFC-0907-200A64ACCD49}"/>
              </a:ext>
            </a:extLst>
          </p:cNvPr>
          <p:cNvSpPr>
            <a:spLocks noGrp="1"/>
          </p:cNvSpPr>
          <p:nvPr>
            <p:ph sz="half" idx="2"/>
          </p:nvPr>
        </p:nvSpPr>
        <p:spPr>
          <a:xfrm>
            <a:off x="7721601" y="833120"/>
            <a:ext cx="3352800" cy="2244214"/>
          </a:xfrm>
        </p:spPr>
        <p:txBody>
          <a:bodyPr>
            <a:normAutofit fontScale="85000" lnSpcReduction="10000"/>
          </a:bodyPr>
          <a:lstStyle/>
          <a:p>
            <a:pPr marL="0" indent="0">
              <a:buNone/>
            </a:pPr>
            <a:r>
              <a:rPr lang="en-US" sz="2000" dirty="0"/>
              <a:t>The line graph chart shows the Average of Engagement score, Satisfaction score, Work-Life Balance score with the survey conducted date. Which helps to filter out the scores by the particular survey date.</a:t>
            </a:r>
          </a:p>
        </p:txBody>
      </p:sp>
    </p:spTree>
    <p:extLst>
      <p:ext uri="{BB962C8B-B14F-4D97-AF65-F5344CB8AC3E}">
        <p14:creationId xmlns:p14="http://schemas.microsoft.com/office/powerpoint/2010/main" val="328940648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FFF1B9B-CFF7-A58B-78FB-F73A13BF78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087120"/>
            <a:ext cx="6273800" cy="2641600"/>
          </a:xfrm>
          <a:prstGeom prst="rect">
            <a:avLst/>
          </a:prstGeom>
        </p:spPr>
      </p:pic>
      <p:pic>
        <p:nvPicPr>
          <p:cNvPr id="10" name="Picture 9">
            <a:extLst>
              <a:ext uri="{FF2B5EF4-FFF2-40B4-BE49-F238E27FC236}">
                <a16:creationId xmlns:a16="http://schemas.microsoft.com/office/drawing/2014/main" id="{DFD21F55-EE67-6FFE-A749-1721287394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3520" y="3850641"/>
            <a:ext cx="6421120" cy="2538941"/>
          </a:xfrm>
          <a:prstGeom prst="rect">
            <a:avLst/>
          </a:prstGeom>
        </p:spPr>
      </p:pic>
      <p:sp>
        <p:nvSpPr>
          <p:cNvPr id="11" name="Title 10">
            <a:extLst>
              <a:ext uri="{FF2B5EF4-FFF2-40B4-BE49-F238E27FC236}">
                <a16:creationId xmlns:a16="http://schemas.microsoft.com/office/drawing/2014/main" id="{1C6AE624-36C3-ADFF-86D6-B5D9B2FA0820}"/>
              </a:ext>
            </a:extLst>
          </p:cNvPr>
          <p:cNvSpPr>
            <a:spLocks noGrp="1"/>
          </p:cNvSpPr>
          <p:nvPr>
            <p:ph type="title"/>
          </p:nvPr>
        </p:nvSpPr>
        <p:spPr>
          <a:xfrm>
            <a:off x="838200" y="365126"/>
            <a:ext cx="10515600" cy="600074"/>
          </a:xfrm>
        </p:spPr>
        <p:txBody>
          <a:bodyPr>
            <a:normAutofit/>
          </a:bodyPr>
          <a:lstStyle/>
          <a:p>
            <a:r>
              <a:rPr lang="en-US" sz="2800" b="1" dirty="0"/>
              <a:t>Dashboard overview</a:t>
            </a:r>
          </a:p>
        </p:txBody>
      </p:sp>
      <p:sp>
        <p:nvSpPr>
          <p:cNvPr id="12" name="Content Placeholder 11">
            <a:extLst>
              <a:ext uri="{FF2B5EF4-FFF2-40B4-BE49-F238E27FC236}">
                <a16:creationId xmlns:a16="http://schemas.microsoft.com/office/drawing/2014/main" id="{0736F8C8-4CBE-835B-F4AB-26FD6B295FAC}"/>
              </a:ext>
            </a:extLst>
          </p:cNvPr>
          <p:cNvSpPr>
            <a:spLocks noGrp="1"/>
          </p:cNvSpPr>
          <p:nvPr>
            <p:ph sz="half" idx="1"/>
          </p:nvPr>
        </p:nvSpPr>
        <p:spPr>
          <a:xfrm>
            <a:off x="838200" y="4714240"/>
            <a:ext cx="4465320" cy="934720"/>
          </a:xfrm>
        </p:spPr>
        <p:txBody>
          <a:bodyPr>
            <a:normAutofit fontScale="92500" lnSpcReduction="10000"/>
          </a:bodyPr>
          <a:lstStyle/>
          <a:p>
            <a:pPr marL="0" indent="0">
              <a:buNone/>
            </a:pPr>
            <a:r>
              <a:rPr lang="en-US" sz="2000" dirty="0"/>
              <a:t>The year slicer is used here to get yearly results and constraints in the Dashboard.</a:t>
            </a:r>
          </a:p>
        </p:txBody>
      </p:sp>
      <p:sp>
        <p:nvSpPr>
          <p:cNvPr id="13" name="Content Placeholder 12">
            <a:extLst>
              <a:ext uri="{FF2B5EF4-FFF2-40B4-BE49-F238E27FC236}">
                <a16:creationId xmlns:a16="http://schemas.microsoft.com/office/drawing/2014/main" id="{B69CD2A3-B5CC-47A0-809B-8091224D4AAD}"/>
              </a:ext>
            </a:extLst>
          </p:cNvPr>
          <p:cNvSpPr>
            <a:spLocks noGrp="1"/>
          </p:cNvSpPr>
          <p:nvPr>
            <p:ph sz="half" idx="2"/>
          </p:nvPr>
        </p:nvSpPr>
        <p:spPr>
          <a:xfrm>
            <a:off x="7112000" y="1402079"/>
            <a:ext cx="4241800" cy="2026921"/>
          </a:xfrm>
        </p:spPr>
        <p:txBody>
          <a:bodyPr>
            <a:normAutofit fontScale="92500" lnSpcReduction="10000"/>
          </a:bodyPr>
          <a:lstStyle/>
          <a:p>
            <a:pPr marL="0" indent="0">
              <a:buNone/>
            </a:pPr>
            <a:r>
              <a:rPr lang="en-US" sz="2000" dirty="0"/>
              <a:t>The slicer is used to apply quick filters to dashboard. Which helps to get the values and data from both table and matrix table as well as other visualizations also. Quarter Slicer has been used to get results of a Particular quarter .</a:t>
            </a:r>
          </a:p>
        </p:txBody>
      </p:sp>
    </p:spTree>
    <p:extLst>
      <p:ext uri="{BB962C8B-B14F-4D97-AF65-F5344CB8AC3E}">
        <p14:creationId xmlns:p14="http://schemas.microsoft.com/office/powerpoint/2010/main" val="343483932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B0D929-946D-2CB4-66D1-FE00143E1DCE}"/>
              </a:ext>
            </a:extLst>
          </p:cNvPr>
          <p:cNvSpPr>
            <a:spLocks noGrp="1"/>
          </p:cNvSpPr>
          <p:nvPr>
            <p:ph type="title"/>
          </p:nvPr>
        </p:nvSpPr>
        <p:spPr>
          <a:xfrm>
            <a:off x="838200" y="365125"/>
            <a:ext cx="10515600" cy="630555"/>
          </a:xfrm>
        </p:spPr>
        <p:txBody>
          <a:bodyPr>
            <a:normAutofit/>
          </a:bodyPr>
          <a:lstStyle/>
          <a:p>
            <a:r>
              <a:rPr lang="en-US" sz="3200" b="1" dirty="0"/>
              <a:t>Insights and Key findings</a:t>
            </a:r>
          </a:p>
        </p:txBody>
      </p:sp>
      <p:sp>
        <p:nvSpPr>
          <p:cNvPr id="6" name="Content Placeholder 5">
            <a:extLst>
              <a:ext uri="{FF2B5EF4-FFF2-40B4-BE49-F238E27FC236}">
                <a16:creationId xmlns:a16="http://schemas.microsoft.com/office/drawing/2014/main" id="{5F0D171E-C803-AC1B-C05A-1CAD88629B2B}"/>
              </a:ext>
            </a:extLst>
          </p:cNvPr>
          <p:cNvSpPr>
            <a:spLocks noGrp="1"/>
          </p:cNvSpPr>
          <p:nvPr>
            <p:ph idx="1"/>
          </p:nvPr>
        </p:nvSpPr>
        <p:spPr>
          <a:xfrm>
            <a:off x="838200" y="995680"/>
            <a:ext cx="10515600" cy="5181283"/>
          </a:xfrm>
        </p:spPr>
        <p:txBody>
          <a:bodyPr>
            <a:normAutofit fontScale="92500" lnSpcReduction="10000"/>
          </a:bodyPr>
          <a:lstStyle/>
          <a:p>
            <a:pPr>
              <a:lnSpc>
                <a:spcPct val="150000"/>
              </a:lnSpc>
              <a:spcBef>
                <a:spcPts val="0"/>
              </a:spcBef>
            </a:pPr>
            <a:r>
              <a:rPr lang="en-US" sz="1800" dirty="0"/>
              <a:t>Average Engagement Score: 2.94,Average Satisfaction Score: 3.02,Average Work-Life Balance Score: 2.99.</a:t>
            </a:r>
          </a:p>
          <a:p>
            <a:pPr>
              <a:lnSpc>
                <a:spcPct val="150000"/>
              </a:lnSpc>
              <a:spcBef>
                <a:spcPts val="0"/>
              </a:spcBef>
            </a:pPr>
            <a:r>
              <a:rPr lang="en-US" sz="1800" dirty="0"/>
              <a:t>These numbers reflect a moderate employee engagement and satisfaction level.</a:t>
            </a:r>
          </a:p>
          <a:p>
            <a:pPr>
              <a:lnSpc>
                <a:spcPct val="150000"/>
              </a:lnSpc>
              <a:spcBef>
                <a:spcPts val="0"/>
              </a:spcBef>
            </a:pPr>
            <a:r>
              <a:rPr lang="en-US" sz="1800" dirty="0"/>
              <a:t>May recorded the highest engagement score (3.10) during the period of observation.</a:t>
            </a:r>
          </a:p>
          <a:p>
            <a:pPr>
              <a:lnSpc>
                <a:spcPct val="150000"/>
              </a:lnSpc>
              <a:spcBef>
                <a:spcPts val="0"/>
              </a:spcBef>
            </a:pPr>
            <a:r>
              <a:rPr lang="en-US" sz="1800" dirty="0"/>
              <a:t>February and November recorded the lowest scores (2.88 and 2.83, respectively).</a:t>
            </a:r>
          </a:p>
          <a:p>
            <a:pPr>
              <a:lnSpc>
                <a:spcPct val="150000"/>
              </a:lnSpc>
              <a:spcBef>
                <a:spcPts val="0"/>
              </a:spcBef>
            </a:pPr>
            <a:r>
              <a:rPr lang="en-US" sz="1800" dirty="0"/>
              <a:t>Engagement levels have fluctuated minimally throughout the year.</a:t>
            </a:r>
          </a:p>
          <a:p>
            <a:pPr>
              <a:lnSpc>
                <a:spcPct val="150000"/>
              </a:lnSpc>
              <a:spcBef>
                <a:spcPts val="0"/>
              </a:spcBef>
            </a:pPr>
            <a:r>
              <a:rPr lang="en-US" sz="1800" dirty="0"/>
              <a:t>A large majority of employees have lower engagement scores (1 to 3), reflecting areas for improvement in workplace initiatives.</a:t>
            </a:r>
          </a:p>
          <a:p>
            <a:pPr>
              <a:lnSpc>
                <a:spcPct val="150000"/>
              </a:lnSpc>
              <a:spcBef>
                <a:spcPts val="0"/>
              </a:spcBef>
            </a:pPr>
            <a:r>
              <a:rPr lang="en-US" sz="1800" dirty="0"/>
              <a:t>Employee count marginally reduces as engagement scores rise.</a:t>
            </a:r>
          </a:p>
          <a:p>
            <a:pPr>
              <a:lnSpc>
                <a:spcPct val="150000"/>
              </a:lnSpc>
              <a:spcBef>
                <a:spcPts val="0"/>
              </a:spcBef>
            </a:pPr>
            <a:r>
              <a:rPr lang="en-US" sz="1800" dirty="0"/>
              <a:t>Survey scores are quite stable month by month, without spikes or dramatic falls, and indicate a stable engagement climate with little volatility.</a:t>
            </a:r>
          </a:p>
          <a:p>
            <a:pPr>
              <a:lnSpc>
                <a:spcPct val="150000"/>
              </a:lnSpc>
              <a:spcBef>
                <a:spcPts val="0"/>
              </a:spcBef>
            </a:pPr>
            <a:r>
              <a:rPr lang="en-US" sz="1800" dirty="0"/>
              <a:t>The quarterly filters enable targeted review for any quarterly or seasonal trends.</a:t>
            </a:r>
          </a:p>
          <a:p>
            <a:pPr>
              <a:lnSpc>
                <a:spcPct val="150000"/>
              </a:lnSpc>
              <a:spcBef>
                <a:spcPts val="0"/>
              </a:spcBef>
            </a:pPr>
            <a:r>
              <a:rPr lang="en-US" sz="1800" dirty="0"/>
              <a:t>Approximately 2.5K employees took part in the survey, demonstrating high participation in the engagement process.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i="0" u="none" strike="noStrike" cap="none" normalizeH="0" baseline="0" dirty="0">
              <a:ln>
                <a:noFill/>
              </a:ln>
              <a:solidFill>
                <a:schemeClr val="tx1"/>
              </a:solidFill>
              <a:effectLst/>
            </a:endParaRPr>
          </a:p>
          <a:p>
            <a:pPr marL="0" indent="0">
              <a:buNone/>
            </a:pPr>
            <a:endParaRPr lang="en-US" dirty="0"/>
          </a:p>
        </p:txBody>
      </p:sp>
    </p:spTree>
    <p:extLst>
      <p:ext uri="{BB962C8B-B14F-4D97-AF65-F5344CB8AC3E}">
        <p14:creationId xmlns:p14="http://schemas.microsoft.com/office/powerpoint/2010/main" val="360315581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82880"/>
            <a:ext cx="8229600" cy="731520"/>
          </a:xfrm>
          <a:prstGeom prst="rect">
            <a:avLst/>
          </a:prstGeom>
          <a:noFill/>
        </p:spPr>
        <p:txBody>
          <a:bodyPr wrap="none">
            <a:spAutoFit/>
          </a:bodyPr>
          <a:lstStyle/>
          <a:p>
            <a:r>
              <a:rPr sz="2800" b="1"/>
              <a:t>Training and Development Dashboard</a:t>
            </a:r>
          </a:p>
        </p:txBody>
      </p:sp>
      <p:pic>
        <p:nvPicPr>
          <p:cNvPr id="3" name="Picture 2" descr="Training and Development Dashboard_page-0001.jpg"/>
          <p:cNvPicPr>
            <a:picLocks noChangeAspect="1"/>
          </p:cNvPicPr>
          <p:nvPr/>
        </p:nvPicPr>
        <p:blipFill>
          <a:blip r:embed="rId3"/>
          <a:stretch>
            <a:fillRect/>
          </a:stretch>
        </p:blipFill>
        <p:spPr>
          <a:xfrm>
            <a:off x="325120" y="914400"/>
            <a:ext cx="11531600" cy="57607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EB5F2-ED54-21CA-DC89-2CDDDC2E26AC}"/>
              </a:ext>
            </a:extLst>
          </p:cNvPr>
          <p:cNvSpPr>
            <a:spLocks noGrp="1"/>
          </p:cNvSpPr>
          <p:nvPr>
            <p:ph type="title"/>
          </p:nvPr>
        </p:nvSpPr>
        <p:spPr>
          <a:xfrm>
            <a:off x="838200" y="365125"/>
            <a:ext cx="10515600" cy="1026795"/>
          </a:xfrm>
        </p:spPr>
        <p:txBody>
          <a:bodyPr>
            <a:normAutofit/>
          </a:bodyPr>
          <a:lstStyle/>
          <a:p>
            <a:r>
              <a:rPr lang="en-US" sz="4000" dirty="0"/>
              <a:t>Training and Development Analysis</a:t>
            </a:r>
          </a:p>
        </p:txBody>
      </p:sp>
      <p:sp>
        <p:nvSpPr>
          <p:cNvPr id="3" name="Content Placeholder 2">
            <a:extLst>
              <a:ext uri="{FF2B5EF4-FFF2-40B4-BE49-F238E27FC236}">
                <a16:creationId xmlns:a16="http://schemas.microsoft.com/office/drawing/2014/main" id="{3FAD9D33-B49E-E78F-0A0B-C1DC344F0375}"/>
              </a:ext>
            </a:extLst>
          </p:cNvPr>
          <p:cNvSpPr>
            <a:spLocks noGrp="1"/>
          </p:cNvSpPr>
          <p:nvPr>
            <p:ph idx="1"/>
          </p:nvPr>
        </p:nvSpPr>
        <p:spPr>
          <a:xfrm>
            <a:off x="838200" y="1303932"/>
            <a:ext cx="10515600" cy="4785043"/>
          </a:xfrm>
        </p:spPr>
        <p:txBody>
          <a:bodyPr>
            <a:normAutofit lnSpcReduction="10000"/>
          </a:bodyPr>
          <a:lstStyle/>
          <a:p>
            <a:pPr marL="0" indent="0">
              <a:buNone/>
            </a:pPr>
            <a:r>
              <a:rPr lang="en-US" sz="2000" b="1" dirty="0"/>
              <a:t>Introduction:</a:t>
            </a:r>
          </a:p>
          <a:p>
            <a:pPr marL="0" indent="0">
              <a:buNone/>
            </a:pPr>
            <a:r>
              <a:rPr lang="en-US" sz="1800" dirty="0"/>
              <a:t>The Training and Development Dataset Shows the data of essential training program and development activities in an Organization. Which showcase the result of training with desired skills. The data contains the information of training with key components </a:t>
            </a:r>
            <a:r>
              <a:rPr lang="en-US" sz="1800" dirty="0">
                <a:effectLst/>
                <a:ea typeface="Times New Roman" panose="02020603050405020304" pitchFamily="18" charset="0"/>
              </a:rPr>
              <a:t>Employee IDs, Types of training programs, Training duration, Training cost per participant, Training outcomes, Type of training Trainer details.</a:t>
            </a:r>
          </a:p>
          <a:p>
            <a:pPr marL="0" indent="0">
              <a:buNone/>
            </a:pPr>
            <a:r>
              <a:rPr lang="en-US" sz="2000" b="1" dirty="0">
                <a:effectLst/>
                <a:ea typeface="Times New Roman" panose="02020603050405020304" pitchFamily="18" charset="0"/>
              </a:rPr>
              <a:t>Visualization:</a:t>
            </a:r>
          </a:p>
          <a:p>
            <a:pPr marL="0" indent="0">
              <a:buNone/>
            </a:pPr>
            <a:endParaRPr lang="en-US" sz="1800" dirty="0">
              <a:effectLst/>
              <a:ea typeface="Times New Roman" panose="02020603050405020304" pitchFamily="18" charset="0"/>
            </a:endParaRPr>
          </a:p>
          <a:p>
            <a:pPr marL="0" indent="0">
              <a:buNone/>
            </a:pPr>
            <a:endParaRPr lang="en-US" sz="1800" dirty="0"/>
          </a:p>
          <a:p>
            <a:pPr marL="0" indent="0">
              <a:buNone/>
            </a:pPr>
            <a:endParaRPr lang="en-US" sz="1800" dirty="0"/>
          </a:p>
          <a:p>
            <a:pPr marL="0" indent="0">
              <a:buNone/>
            </a:pPr>
            <a:endParaRPr lang="en-US" sz="1800" dirty="0"/>
          </a:p>
          <a:p>
            <a:pPr marL="0" indent="0">
              <a:buNone/>
            </a:pPr>
            <a:r>
              <a:rPr lang="en-US" sz="1800" dirty="0"/>
              <a:t>The above cards shows the count of Employees, Total Training cost, Average training cost per person, average training duration days per person and a trainer. It shows the values of training activities. Which helps to estimate the cost, duration per employees and cost of investing.</a:t>
            </a:r>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2000" b="1" dirty="0"/>
          </a:p>
        </p:txBody>
      </p:sp>
      <p:sp>
        <p:nvSpPr>
          <p:cNvPr id="5" name="Rectangle 1">
            <a:extLst>
              <a:ext uri="{FF2B5EF4-FFF2-40B4-BE49-F238E27FC236}">
                <a16:creationId xmlns:a16="http://schemas.microsoft.com/office/drawing/2014/main" id="{C3F128D0-5586-0155-F600-91F0304D3473}"/>
              </a:ext>
            </a:extLst>
          </p:cNvPr>
          <p:cNvSpPr>
            <a:spLocks noChangeArrowheads="1"/>
          </p:cNvSpPr>
          <p:nvPr/>
        </p:nvSpPr>
        <p:spPr bwMode="auto">
          <a:xfrm>
            <a:off x="934720" y="3696454"/>
            <a:ext cx="6380480" cy="29380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14DC1A91-EFA9-99B6-4ABB-92DED98BBE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7431" y="3696453"/>
            <a:ext cx="8977138" cy="998307"/>
          </a:xfrm>
          <a:prstGeom prst="rect">
            <a:avLst/>
          </a:prstGeom>
        </p:spPr>
      </p:pic>
    </p:spTree>
    <p:extLst>
      <p:ext uri="{BB962C8B-B14F-4D97-AF65-F5344CB8AC3E}">
        <p14:creationId xmlns:p14="http://schemas.microsoft.com/office/powerpoint/2010/main" val="3069130182"/>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E0F8E47-4F5D-9DE7-FFBF-9642555910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118" y="489995"/>
            <a:ext cx="6260106" cy="2598645"/>
          </a:xfrm>
          <a:prstGeom prst="rect">
            <a:avLst/>
          </a:prstGeom>
        </p:spPr>
      </p:pic>
      <p:pic>
        <p:nvPicPr>
          <p:cNvPr id="11" name="Picture 10">
            <a:extLst>
              <a:ext uri="{FF2B5EF4-FFF2-40B4-BE49-F238E27FC236}">
                <a16:creationId xmlns:a16="http://schemas.microsoft.com/office/drawing/2014/main" id="{1CA11789-C95F-A75B-89B6-1ECBBFA1D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9224" y="3088640"/>
            <a:ext cx="4784285" cy="3279365"/>
          </a:xfrm>
          <a:prstGeom prst="rect">
            <a:avLst/>
          </a:prstGeom>
        </p:spPr>
      </p:pic>
      <p:sp>
        <p:nvSpPr>
          <p:cNvPr id="13" name="Content Placeholder 12">
            <a:extLst>
              <a:ext uri="{FF2B5EF4-FFF2-40B4-BE49-F238E27FC236}">
                <a16:creationId xmlns:a16="http://schemas.microsoft.com/office/drawing/2014/main" id="{0AC279A8-B9D5-C1D6-98BA-934EF4017346}"/>
              </a:ext>
            </a:extLst>
          </p:cNvPr>
          <p:cNvSpPr>
            <a:spLocks noGrp="1"/>
          </p:cNvSpPr>
          <p:nvPr>
            <p:ph sz="half" idx="1"/>
          </p:nvPr>
        </p:nvSpPr>
        <p:spPr>
          <a:xfrm>
            <a:off x="579118" y="4094480"/>
            <a:ext cx="6085842" cy="2086563"/>
          </a:xfrm>
        </p:spPr>
        <p:txBody>
          <a:bodyPr>
            <a:normAutofit lnSpcReduction="10000"/>
          </a:bodyPr>
          <a:lstStyle/>
          <a:p>
            <a:pPr marL="0" indent="0">
              <a:buNone/>
            </a:pPr>
            <a:r>
              <a:rPr lang="en-US" sz="2000" dirty="0"/>
              <a:t>As of now we count the attendees through the internal and external type. Now this tree map shows the percentage of outcome through the training period. Which helps to navigate percentage of attendees in different programs.</a:t>
            </a:r>
          </a:p>
        </p:txBody>
      </p:sp>
      <p:sp>
        <p:nvSpPr>
          <p:cNvPr id="14" name="Content Placeholder 13">
            <a:extLst>
              <a:ext uri="{FF2B5EF4-FFF2-40B4-BE49-F238E27FC236}">
                <a16:creationId xmlns:a16="http://schemas.microsoft.com/office/drawing/2014/main" id="{F83838D7-74D8-CAA8-212E-322B69AF1257}"/>
              </a:ext>
            </a:extLst>
          </p:cNvPr>
          <p:cNvSpPr>
            <a:spLocks noGrp="1"/>
          </p:cNvSpPr>
          <p:nvPr>
            <p:ph sz="half" idx="2"/>
          </p:nvPr>
        </p:nvSpPr>
        <p:spPr>
          <a:xfrm>
            <a:off x="7020560" y="985520"/>
            <a:ext cx="4592322" cy="2103120"/>
          </a:xfrm>
        </p:spPr>
        <p:txBody>
          <a:bodyPr>
            <a:normAutofit lnSpcReduction="10000"/>
          </a:bodyPr>
          <a:lstStyle/>
          <a:p>
            <a:pPr marL="0" indent="0">
              <a:buNone/>
            </a:pPr>
            <a:r>
              <a:rPr lang="en-US" sz="2000" dirty="0"/>
              <a:t>The stacked bar chart shows the count of employees interacting with different type of training programs including the training type which means internal or external. It helps to navigate the program attendees count with both internal and external.</a:t>
            </a:r>
          </a:p>
        </p:txBody>
      </p:sp>
    </p:spTree>
    <p:extLst>
      <p:ext uri="{BB962C8B-B14F-4D97-AF65-F5344CB8AC3E}">
        <p14:creationId xmlns:p14="http://schemas.microsoft.com/office/powerpoint/2010/main" val="1154562485"/>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2EAB5F-701B-7D0E-8B19-97F4581BC5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28640" y="853440"/>
            <a:ext cx="5874189" cy="2575560"/>
          </a:xfrm>
          <a:prstGeom prst="rect">
            <a:avLst/>
          </a:prstGeom>
        </p:spPr>
      </p:pic>
      <p:pic>
        <p:nvPicPr>
          <p:cNvPr id="5" name="Picture 4">
            <a:extLst>
              <a:ext uri="{FF2B5EF4-FFF2-40B4-BE49-F238E27FC236}">
                <a16:creationId xmlns:a16="http://schemas.microsoft.com/office/drawing/2014/main" id="{B2127651-1992-97C5-4311-A682E7F4B3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810" y="3601401"/>
            <a:ext cx="6290749" cy="2778759"/>
          </a:xfrm>
          <a:prstGeom prst="rect">
            <a:avLst/>
          </a:prstGeom>
        </p:spPr>
      </p:pic>
      <p:sp>
        <p:nvSpPr>
          <p:cNvPr id="6" name="Title 5">
            <a:extLst>
              <a:ext uri="{FF2B5EF4-FFF2-40B4-BE49-F238E27FC236}">
                <a16:creationId xmlns:a16="http://schemas.microsoft.com/office/drawing/2014/main" id="{E7F571FC-BA65-8512-5D2D-40CC65A35E18}"/>
              </a:ext>
            </a:extLst>
          </p:cNvPr>
          <p:cNvSpPr>
            <a:spLocks noGrp="1"/>
          </p:cNvSpPr>
          <p:nvPr>
            <p:ph type="title"/>
          </p:nvPr>
        </p:nvSpPr>
        <p:spPr>
          <a:xfrm>
            <a:off x="838200" y="365125"/>
            <a:ext cx="10515600" cy="488315"/>
          </a:xfrm>
        </p:spPr>
        <p:txBody>
          <a:bodyPr>
            <a:normAutofit fontScale="90000"/>
          </a:bodyPr>
          <a:lstStyle/>
          <a:p>
            <a:r>
              <a:rPr lang="en-US" sz="2800" b="1" dirty="0"/>
              <a:t>Dashboard Overview</a:t>
            </a:r>
          </a:p>
        </p:txBody>
      </p:sp>
      <p:sp>
        <p:nvSpPr>
          <p:cNvPr id="7" name="Content Placeholder 6">
            <a:extLst>
              <a:ext uri="{FF2B5EF4-FFF2-40B4-BE49-F238E27FC236}">
                <a16:creationId xmlns:a16="http://schemas.microsoft.com/office/drawing/2014/main" id="{FAA63550-E31F-B818-9C2B-B1E1C350EBCA}"/>
              </a:ext>
            </a:extLst>
          </p:cNvPr>
          <p:cNvSpPr>
            <a:spLocks noGrp="1"/>
          </p:cNvSpPr>
          <p:nvPr>
            <p:ph sz="half" idx="1"/>
          </p:nvPr>
        </p:nvSpPr>
        <p:spPr>
          <a:xfrm>
            <a:off x="838200" y="1026161"/>
            <a:ext cx="4790440" cy="2402839"/>
          </a:xfrm>
        </p:spPr>
        <p:txBody>
          <a:bodyPr>
            <a:normAutofit lnSpcReduction="10000"/>
          </a:bodyPr>
          <a:lstStyle/>
          <a:p>
            <a:pPr marL="0" indent="0">
              <a:buNone/>
            </a:pPr>
            <a:r>
              <a:rPr lang="en-US" sz="2000" dirty="0"/>
              <a:t>The Slicer is used to filter the overall dashboard outcomes primarily focused on matrix table to filter the Completed outcome of training. This helps to navigate the outcome by certain section and get the acknowledgement from different aspects like training cost, Duration, Training type, etc. </a:t>
            </a:r>
          </a:p>
        </p:txBody>
      </p:sp>
      <p:sp>
        <p:nvSpPr>
          <p:cNvPr id="8" name="Content Placeholder 7">
            <a:extLst>
              <a:ext uri="{FF2B5EF4-FFF2-40B4-BE49-F238E27FC236}">
                <a16:creationId xmlns:a16="http://schemas.microsoft.com/office/drawing/2014/main" id="{3896961F-F276-4A6A-9F24-4ACD5950BE18}"/>
              </a:ext>
            </a:extLst>
          </p:cNvPr>
          <p:cNvSpPr>
            <a:spLocks noGrp="1"/>
          </p:cNvSpPr>
          <p:nvPr>
            <p:ph sz="half" idx="2"/>
          </p:nvPr>
        </p:nvSpPr>
        <p:spPr>
          <a:xfrm>
            <a:off x="7020558" y="4389120"/>
            <a:ext cx="4441631" cy="1991040"/>
          </a:xfrm>
        </p:spPr>
        <p:txBody>
          <a:bodyPr>
            <a:normAutofit lnSpcReduction="10000"/>
          </a:bodyPr>
          <a:lstStyle/>
          <a:p>
            <a:pPr marL="0" indent="0">
              <a:buNone/>
            </a:pPr>
            <a:r>
              <a:rPr lang="en-US" sz="2000" dirty="0"/>
              <a:t>Before we used Completed in the slice. Now we are using Failed in slicer to filter the candidates which are failed to attend the training. Helps to filter the candidates during hiring process.</a:t>
            </a:r>
          </a:p>
        </p:txBody>
      </p:sp>
    </p:spTree>
    <p:extLst>
      <p:ext uri="{BB962C8B-B14F-4D97-AF65-F5344CB8AC3E}">
        <p14:creationId xmlns:p14="http://schemas.microsoft.com/office/powerpoint/2010/main" val="2244129473"/>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2A24131-F2EE-EA08-EC9D-4629B308C86A}"/>
              </a:ext>
            </a:extLst>
          </p:cNvPr>
          <p:cNvSpPr>
            <a:spLocks noGrp="1"/>
          </p:cNvSpPr>
          <p:nvPr>
            <p:ph type="title"/>
          </p:nvPr>
        </p:nvSpPr>
        <p:spPr>
          <a:xfrm>
            <a:off x="838200" y="395605"/>
            <a:ext cx="10515600" cy="559435"/>
          </a:xfrm>
        </p:spPr>
        <p:txBody>
          <a:bodyPr>
            <a:normAutofit fontScale="90000"/>
          </a:bodyPr>
          <a:lstStyle/>
          <a:p>
            <a:r>
              <a:rPr lang="en-US" sz="3200" b="1" dirty="0"/>
              <a:t>Insights and Key Findings</a:t>
            </a:r>
          </a:p>
        </p:txBody>
      </p:sp>
      <p:sp>
        <p:nvSpPr>
          <p:cNvPr id="6" name="Content Placeholder 5">
            <a:extLst>
              <a:ext uri="{FF2B5EF4-FFF2-40B4-BE49-F238E27FC236}">
                <a16:creationId xmlns:a16="http://schemas.microsoft.com/office/drawing/2014/main" id="{7C4CDC6C-AB2C-9B2D-9F84-9F11623EF4F9}"/>
              </a:ext>
            </a:extLst>
          </p:cNvPr>
          <p:cNvSpPr>
            <a:spLocks noGrp="1"/>
          </p:cNvSpPr>
          <p:nvPr>
            <p:ph idx="1"/>
          </p:nvPr>
        </p:nvSpPr>
        <p:spPr>
          <a:xfrm>
            <a:off x="838200" y="1076961"/>
            <a:ext cx="10515600" cy="5293360"/>
          </a:xfrm>
        </p:spPr>
        <p:txBody>
          <a:bodyPr>
            <a:normAutofit/>
          </a:bodyPr>
          <a:lstStyle/>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Over 3,000 employees participated in a variety of training sessions, most of which were short, 3-day programs aimed at delivering quick, impactful learning. The company invested significantly—averaging around 559 per person, with a total spend nearing 1.7 million.</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most popular sessions focused on Communication and Technical Skills, showing an emphasis on both interpersonal and practical capabilities. Programs like Project Management and Leadership Development also saw strong interest, highlighting a clear focus on preparing future leaders.</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Training was a mix of internal and external formats, indicating a balanced use of in-house experts and outside professionals. Most employees completed or passed their training, with only a few not finishing—this speaks to the quality and relevance of the programs offered.</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Trainer performance varied: for example, Aaron Beasley delivered cost-effective sessions, while Aaron Duncan's trainings were longer and more expensive, offering room to review efficiency.</a:t>
            </a:r>
          </a:p>
          <a:p>
            <a:pPr marL="0" indent="0">
              <a:buNone/>
            </a:pPr>
            <a:r>
              <a:rPr lang="en-US" sz="2000" dirty="0"/>
              <a:t>Key Findings:</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organization is investing significantly in employee development across technical, managerial, and soft skills.</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Short-term, high-impact training formats are preferred.</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There is a strong completion and success rate, indicating quality content and engaged learners.</a:t>
            </a:r>
          </a:p>
          <a:p>
            <a:pPr marL="0" indent="0">
              <a:buNone/>
            </a:pPr>
            <a:endParaRPr lang="en-US" sz="2000" dirty="0"/>
          </a:p>
        </p:txBody>
      </p:sp>
    </p:spTree>
    <p:extLst>
      <p:ext uri="{BB962C8B-B14F-4D97-AF65-F5344CB8AC3E}">
        <p14:creationId xmlns:p14="http://schemas.microsoft.com/office/powerpoint/2010/main" val="1760500349"/>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AF79C-FF7A-37E9-EBC7-1D642F76B281}"/>
              </a:ext>
            </a:extLst>
          </p:cNvPr>
          <p:cNvSpPr>
            <a:spLocks noGrp="1"/>
          </p:cNvSpPr>
          <p:nvPr>
            <p:ph type="title"/>
          </p:nvPr>
        </p:nvSpPr>
        <p:spPr>
          <a:xfrm>
            <a:off x="838200" y="365125"/>
            <a:ext cx="10515600" cy="732155"/>
          </a:xfrm>
        </p:spPr>
        <p:txBody>
          <a:bodyPr>
            <a:normAutofit/>
          </a:bodyPr>
          <a:lstStyle/>
          <a:p>
            <a:r>
              <a:rPr lang="en-US" sz="3200" b="1" dirty="0"/>
              <a:t>Correlation Metrices Heatmap</a:t>
            </a:r>
          </a:p>
        </p:txBody>
      </p:sp>
      <p:pic>
        <p:nvPicPr>
          <p:cNvPr id="5" name="Content Placeholder 4">
            <a:extLst>
              <a:ext uri="{FF2B5EF4-FFF2-40B4-BE49-F238E27FC236}">
                <a16:creationId xmlns:a16="http://schemas.microsoft.com/office/drawing/2014/main" id="{4AB6999A-0DE4-2B20-FAD8-F3155388384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62480" y="1168400"/>
            <a:ext cx="7406639" cy="5242560"/>
          </a:xfrm>
        </p:spPr>
      </p:pic>
    </p:spTree>
    <p:extLst>
      <p:ext uri="{BB962C8B-B14F-4D97-AF65-F5344CB8AC3E}">
        <p14:creationId xmlns:p14="http://schemas.microsoft.com/office/powerpoint/2010/main" val="40030910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4E4B1-E1D2-A7FA-A3CE-51F71AF0EE12}"/>
              </a:ext>
            </a:extLst>
          </p:cNvPr>
          <p:cNvSpPr>
            <a:spLocks noGrp="1"/>
          </p:cNvSpPr>
          <p:nvPr>
            <p:ph type="title"/>
          </p:nvPr>
        </p:nvSpPr>
        <p:spPr>
          <a:xfrm>
            <a:off x="838200" y="365125"/>
            <a:ext cx="10515600" cy="650875"/>
          </a:xfrm>
        </p:spPr>
        <p:txBody>
          <a:bodyPr>
            <a:normAutofit/>
          </a:bodyPr>
          <a:lstStyle/>
          <a:p>
            <a:r>
              <a:rPr lang="en-US" sz="3200" b="1" dirty="0"/>
              <a:t>Correlation Metrices</a:t>
            </a:r>
            <a:endParaRPr lang="en-US" sz="3200" dirty="0"/>
          </a:p>
        </p:txBody>
      </p:sp>
      <p:sp>
        <p:nvSpPr>
          <p:cNvPr id="3" name="Content Placeholder 2">
            <a:extLst>
              <a:ext uri="{FF2B5EF4-FFF2-40B4-BE49-F238E27FC236}">
                <a16:creationId xmlns:a16="http://schemas.microsoft.com/office/drawing/2014/main" id="{07386C0C-D5FD-4895-1155-927F2883F533}"/>
              </a:ext>
            </a:extLst>
          </p:cNvPr>
          <p:cNvSpPr>
            <a:spLocks noGrp="1"/>
          </p:cNvSpPr>
          <p:nvPr>
            <p:ph idx="1"/>
          </p:nvPr>
        </p:nvSpPr>
        <p:spPr>
          <a:xfrm>
            <a:off x="838200" y="1198880"/>
            <a:ext cx="10515600" cy="4978083"/>
          </a:xfrm>
        </p:spPr>
        <p:txBody>
          <a:bodyPr>
            <a:normAutofit/>
          </a:bodyPr>
          <a:lstStyle/>
          <a:p>
            <a:pPr marL="0" indent="0">
              <a:buNone/>
            </a:pPr>
            <a:r>
              <a:rPr lang="en-US" sz="2000" b="1" dirty="0"/>
              <a:t>Introduction:</a:t>
            </a:r>
          </a:p>
          <a:p>
            <a:pPr marL="0" indent="0">
              <a:buNone/>
            </a:pPr>
            <a:r>
              <a:rPr kumimoji="0" lang="en-US" altLang="en-US" sz="1800" b="0" i="0" u="none" strike="noStrike" cap="none" normalizeH="0" baseline="0" dirty="0">
                <a:ln>
                  <a:noFill/>
                </a:ln>
                <a:solidFill>
                  <a:schemeClr val="tx1"/>
                </a:solidFill>
                <a:effectLst/>
                <a:latin typeface="Arial" panose="020B0604020202020204" pitchFamily="34" charset="0"/>
              </a:rPr>
              <a:t>Correlation helps us understand how two metrics move together. for instance, whether higher training investment leads to better employee engagement. A correlation value close to 1 means a strong positive relationship, while one close to -1 signals a strong negative relationship. Zero means no relationship.</a:t>
            </a:r>
          </a:p>
          <a:p>
            <a:pPr marL="0" indent="0">
              <a:buNone/>
            </a:pPr>
            <a:r>
              <a:rPr lang="en-US" sz="2000" b="1" dirty="0"/>
              <a:t>Key Findings:</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rPr>
              <a:t>There were no strong relationships, which shows employee behavior is complex .No single metric drives the others.</a:t>
            </a:r>
          </a:p>
          <a:p>
            <a:pPr eaLnBrk="0" fontAlgn="base" hangingPunct="0">
              <a:lnSpc>
                <a:spcPct val="100000"/>
              </a:lnSpc>
              <a:spcBef>
                <a:spcPct val="0"/>
              </a:spcBef>
              <a:spcAft>
                <a:spcPct val="0"/>
              </a:spcAft>
            </a:pPr>
            <a:r>
              <a:rPr lang="en-US" altLang="en-US" sz="1800" dirty="0"/>
              <a:t>T</a:t>
            </a:r>
            <a:r>
              <a:rPr kumimoji="0" lang="en-US" altLang="en-US" sz="1800" b="0" i="0" u="none" strike="noStrike" cap="none" normalizeH="0" baseline="0" dirty="0">
                <a:ln>
                  <a:noFill/>
                </a:ln>
                <a:solidFill>
                  <a:schemeClr val="tx1"/>
                </a:solidFill>
                <a:effectLst/>
              </a:rPr>
              <a:t>here was a mild positive link between work-life balance and engagement. which supports what we saw in the dashboard. As well as in correlation.</a:t>
            </a:r>
          </a:p>
          <a:p>
            <a:pPr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rPr>
              <a:t>Training cost, interestingly, had little effect on other outcomes. </a:t>
            </a:r>
            <a:r>
              <a:rPr lang="en-US" altLang="en-US" sz="1800" dirty="0"/>
              <a:t>Thoughtfully</a:t>
            </a:r>
            <a:r>
              <a:rPr kumimoji="0" lang="en-US" altLang="en-US" sz="1800" b="0" i="0" u="none" strike="noStrike" cap="none" normalizeH="0" baseline="0" dirty="0">
                <a:ln>
                  <a:noFill/>
                </a:ln>
                <a:solidFill>
                  <a:schemeClr val="tx1"/>
                </a:solidFill>
                <a:effectLst/>
              </a:rPr>
              <a:t> how we design and deliver training is more important than how much we spend.</a:t>
            </a:r>
          </a:p>
          <a:p>
            <a:pPr eaLnBrk="0" fontAlgn="base" hangingPunct="0">
              <a:lnSpc>
                <a:spcPct val="100000"/>
              </a:lnSpc>
              <a:spcBef>
                <a:spcPct val="0"/>
              </a:spcBef>
              <a:spcAft>
                <a:spcPct val="0"/>
              </a:spcAft>
            </a:pPr>
            <a:r>
              <a:rPr lang="en-US" sz="1800" dirty="0"/>
              <a:t>The low correlation values overall highlight that employee outcomes are influenced by multiple diverse factors, not just one.</a:t>
            </a:r>
            <a:endParaRPr kumimoji="0" lang="en-US" altLang="en-US" sz="1800" i="0" u="none" strike="noStrike" cap="none" normalizeH="0" baseline="0" dirty="0">
              <a:ln>
                <a:noFill/>
              </a:ln>
              <a:solidFill>
                <a:schemeClr val="tx1"/>
              </a:solidFill>
              <a:effectLst/>
            </a:endParaRPr>
          </a:p>
          <a:p>
            <a:pPr marL="0" indent="0">
              <a:buNone/>
            </a:pPr>
            <a:endParaRPr lang="en-US" sz="1800" dirty="0"/>
          </a:p>
          <a:p>
            <a:pPr marL="0" indent="0">
              <a:buNone/>
            </a:pPr>
            <a:endParaRPr lang="en-US" sz="1800" dirty="0"/>
          </a:p>
        </p:txBody>
      </p:sp>
    </p:spTree>
    <p:extLst>
      <p:ext uri="{BB962C8B-B14F-4D97-AF65-F5344CB8AC3E}">
        <p14:creationId xmlns:p14="http://schemas.microsoft.com/office/powerpoint/2010/main" val="1338916272"/>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98FD8-6E31-413D-2843-0A5B6B40503F}"/>
              </a:ext>
            </a:extLst>
          </p:cNvPr>
          <p:cNvSpPr>
            <a:spLocks noGrp="1"/>
          </p:cNvSpPr>
          <p:nvPr>
            <p:ph type="title"/>
          </p:nvPr>
        </p:nvSpPr>
        <p:spPr>
          <a:xfrm>
            <a:off x="838200" y="365126"/>
            <a:ext cx="10515600" cy="813226"/>
          </a:xfrm>
        </p:spPr>
        <p:txBody>
          <a:bodyPr/>
          <a:lstStyle/>
          <a:p>
            <a:r>
              <a:rPr lang="en-US" dirty="0">
                <a:latin typeface="Century" panose="02040604050505020304" pitchFamily="18" charset="0"/>
              </a:rPr>
              <a:t>Introduction</a:t>
            </a:r>
          </a:p>
        </p:txBody>
      </p:sp>
      <p:sp>
        <p:nvSpPr>
          <p:cNvPr id="3" name="Content Placeholder 2">
            <a:extLst>
              <a:ext uri="{FF2B5EF4-FFF2-40B4-BE49-F238E27FC236}">
                <a16:creationId xmlns:a16="http://schemas.microsoft.com/office/drawing/2014/main" id="{95E6F416-30D9-F1A2-99A0-40428A86A456}"/>
              </a:ext>
            </a:extLst>
          </p:cNvPr>
          <p:cNvSpPr>
            <a:spLocks noGrp="1"/>
          </p:cNvSpPr>
          <p:nvPr>
            <p:ph idx="1"/>
          </p:nvPr>
        </p:nvSpPr>
        <p:spPr>
          <a:xfrm>
            <a:off x="838200" y="1348034"/>
            <a:ext cx="10515600" cy="4828930"/>
          </a:xfrm>
        </p:spPr>
        <p:txBody>
          <a:bodyPr>
            <a:normAutofit fontScale="92500" lnSpcReduction="10000"/>
          </a:bodyPr>
          <a:lstStyle/>
          <a:p>
            <a:r>
              <a:rPr lang="en-US" sz="2000" dirty="0"/>
              <a:t>My Name is Sreenivas Dasappagari.</a:t>
            </a:r>
          </a:p>
          <a:p>
            <a:r>
              <a:rPr lang="en-US" sz="2000" dirty="0"/>
              <a:t>An Undergraduate Student in the stream of Computer Science and Engineering. Completed All Semesters with 7.2 CGPA.</a:t>
            </a:r>
          </a:p>
          <a:p>
            <a:r>
              <a:rPr lang="en-US" sz="2000" dirty="0"/>
              <a:t>I was Professionally focused on Data Analyst for that I have gained Theoretical and Practical Knowledge by doing Internships and Exploring Domain Technologies.</a:t>
            </a:r>
          </a:p>
          <a:p>
            <a:r>
              <a:rPr lang="en-US" sz="2000" dirty="0"/>
              <a:t>To Fulfill my Professional Goal, I’ve Gained Knowledge and Programming work in the languages like Python, SQL.</a:t>
            </a:r>
          </a:p>
          <a:p>
            <a:r>
              <a:rPr lang="en-US" sz="2000" dirty="0"/>
              <a:t>To Balance Practical Work learned working with tools&amp; like MS Excel, My SQL, VS Code. And also learned Automation tools for Data Analysis like Alteryx Designer, Qlik Sense, Power BI.</a:t>
            </a:r>
          </a:p>
          <a:p>
            <a:r>
              <a:rPr lang="en-US" sz="2000" dirty="0"/>
              <a:t>I have done 2 months Internship as Business Analyst Where I have done a mini project about Road Safety Patterns in India. During Internship I gained Practical Experience working with Qlik Sense.</a:t>
            </a:r>
          </a:p>
          <a:p>
            <a:r>
              <a:rPr lang="en-US" sz="2000" dirty="0"/>
              <a:t>Also, I have been trained on 2 months internship with EduSkills Organization on Data Analytics Process Automation. Which helps to learn and Earn certificate of Alteryx Designer Core. </a:t>
            </a:r>
          </a:p>
          <a:p>
            <a:endParaRPr lang="en-US" sz="2000" dirty="0"/>
          </a:p>
        </p:txBody>
      </p:sp>
    </p:spTree>
    <p:extLst>
      <p:ext uri="{BB962C8B-B14F-4D97-AF65-F5344CB8AC3E}">
        <p14:creationId xmlns:p14="http://schemas.microsoft.com/office/powerpoint/2010/main" val="3923100343"/>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CC782-129F-22CE-9874-69D942405EF4}"/>
              </a:ext>
            </a:extLst>
          </p:cNvPr>
          <p:cNvSpPr>
            <a:spLocks noGrp="1"/>
          </p:cNvSpPr>
          <p:nvPr>
            <p:ph type="title"/>
          </p:nvPr>
        </p:nvSpPr>
        <p:spPr>
          <a:xfrm>
            <a:off x="838200" y="365125"/>
            <a:ext cx="10515600" cy="610235"/>
          </a:xfrm>
        </p:spPr>
        <p:txBody>
          <a:bodyPr>
            <a:normAutofit/>
          </a:bodyPr>
          <a:lstStyle/>
          <a:p>
            <a:r>
              <a:rPr lang="en-US" sz="3200" b="1" dirty="0"/>
              <a:t>Relationship Analysis</a:t>
            </a:r>
          </a:p>
        </p:txBody>
      </p:sp>
      <p:sp>
        <p:nvSpPr>
          <p:cNvPr id="10" name="Content Placeholder 9">
            <a:extLst>
              <a:ext uri="{FF2B5EF4-FFF2-40B4-BE49-F238E27FC236}">
                <a16:creationId xmlns:a16="http://schemas.microsoft.com/office/drawing/2014/main" id="{88445418-03A3-DB6D-D9EE-908834F4748B}"/>
              </a:ext>
            </a:extLst>
          </p:cNvPr>
          <p:cNvSpPr>
            <a:spLocks noGrp="1"/>
          </p:cNvSpPr>
          <p:nvPr>
            <p:ph sz="half" idx="1"/>
          </p:nvPr>
        </p:nvSpPr>
        <p:spPr>
          <a:xfrm>
            <a:off x="838200" y="4496585"/>
            <a:ext cx="3394434" cy="1996289"/>
          </a:xfrm>
        </p:spPr>
        <p:txBody>
          <a:bodyPr>
            <a:normAutofit/>
          </a:bodyPr>
          <a:lstStyle/>
          <a:p>
            <a:pPr marL="0" indent="0">
              <a:buNone/>
            </a:pPr>
            <a:r>
              <a:rPr lang="en-US" sz="2000" dirty="0"/>
              <a:t>Used both slicers to get the results quickly which helps us to find the certain outcomes and status with combination.</a:t>
            </a:r>
          </a:p>
        </p:txBody>
      </p:sp>
      <p:sp>
        <p:nvSpPr>
          <p:cNvPr id="11" name="Content Placeholder 10">
            <a:extLst>
              <a:ext uri="{FF2B5EF4-FFF2-40B4-BE49-F238E27FC236}">
                <a16:creationId xmlns:a16="http://schemas.microsoft.com/office/drawing/2014/main" id="{8F06B695-0DBA-911F-FEFC-4032F8749952}"/>
              </a:ext>
            </a:extLst>
          </p:cNvPr>
          <p:cNvSpPr>
            <a:spLocks noGrp="1"/>
          </p:cNvSpPr>
          <p:nvPr>
            <p:ph sz="half" idx="2"/>
          </p:nvPr>
        </p:nvSpPr>
        <p:spPr>
          <a:xfrm>
            <a:off x="7741920" y="1357459"/>
            <a:ext cx="3611880" cy="2234153"/>
          </a:xfrm>
        </p:spPr>
        <p:txBody>
          <a:bodyPr>
            <a:normAutofit/>
          </a:bodyPr>
          <a:lstStyle/>
          <a:p>
            <a:pPr marL="0" indent="0">
              <a:buNone/>
            </a:pPr>
            <a:r>
              <a:rPr lang="en-US" sz="2000" dirty="0"/>
              <a:t>The data provided having relation between Recruitment data, Employee Engagement and Training data. Used Slicer to filter the data with different data aspects to get result with relation data.</a:t>
            </a:r>
          </a:p>
        </p:txBody>
      </p:sp>
      <p:pic>
        <p:nvPicPr>
          <p:cNvPr id="5" name="Picture 4">
            <a:extLst>
              <a:ext uri="{FF2B5EF4-FFF2-40B4-BE49-F238E27FC236}">
                <a16:creationId xmlns:a16="http://schemas.microsoft.com/office/drawing/2014/main" id="{9C0F9D33-855B-6647-BA1C-E3F7A78FB9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4670" y="975360"/>
            <a:ext cx="6787250" cy="2616252"/>
          </a:xfrm>
          <a:prstGeom prst="rect">
            <a:avLst/>
          </a:prstGeom>
        </p:spPr>
      </p:pic>
      <p:pic>
        <p:nvPicPr>
          <p:cNvPr id="9" name="Picture 8">
            <a:extLst>
              <a:ext uri="{FF2B5EF4-FFF2-40B4-BE49-F238E27FC236}">
                <a16:creationId xmlns:a16="http://schemas.microsoft.com/office/drawing/2014/main" id="{E042D4B6-E83D-E698-0F98-5F4278D5D4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2634" y="3667027"/>
            <a:ext cx="7284419" cy="2825848"/>
          </a:xfrm>
          <a:prstGeom prst="rect">
            <a:avLst/>
          </a:prstGeom>
        </p:spPr>
      </p:pic>
    </p:spTree>
    <p:extLst>
      <p:ext uri="{BB962C8B-B14F-4D97-AF65-F5344CB8AC3E}">
        <p14:creationId xmlns:p14="http://schemas.microsoft.com/office/powerpoint/2010/main" val="3425737778"/>
      </p:ext>
    </p:extLst>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8959779-6F3C-8228-0110-B26212C8C156}"/>
              </a:ext>
            </a:extLst>
          </p:cNvPr>
          <p:cNvSpPr>
            <a:spLocks noGrp="1"/>
          </p:cNvSpPr>
          <p:nvPr>
            <p:ph type="title"/>
          </p:nvPr>
        </p:nvSpPr>
        <p:spPr>
          <a:xfrm>
            <a:off x="838200" y="365125"/>
            <a:ext cx="10515600" cy="568129"/>
          </a:xfrm>
        </p:spPr>
        <p:txBody>
          <a:bodyPr>
            <a:normAutofit fontScale="90000"/>
          </a:bodyPr>
          <a:lstStyle/>
          <a:p>
            <a:r>
              <a:rPr lang="en-US" sz="3200" b="1" dirty="0"/>
              <a:t>Overall Key Findings and Final Thoughts </a:t>
            </a:r>
          </a:p>
        </p:txBody>
      </p:sp>
      <p:sp>
        <p:nvSpPr>
          <p:cNvPr id="9" name="Content Placeholder 8">
            <a:extLst>
              <a:ext uri="{FF2B5EF4-FFF2-40B4-BE49-F238E27FC236}">
                <a16:creationId xmlns:a16="http://schemas.microsoft.com/office/drawing/2014/main" id="{042F6F01-ACA7-8420-EEF7-9F5636598EDE}"/>
              </a:ext>
            </a:extLst>
          </p:cNvPr>
          <p:cNvSpPr>
            <a:spLocks noGrp="1"/>
          </p:cNvSpPr>
          <p:nvPr>
            <p:ph idx="1"/>
          </p:nvPr>
        </p:nvSpPr>
        <p:spPr>
          <a:xfrm>
            <a:off x="838200" y="933254"/>
            <a:ext cx="10515600" cy="5243709"/>
          </a:xfrm>
        </p:spPr>
        <p:txBody>
          <a:bodyPr>
            <a:normAutofit lnSpcReduction="10000"/>
          </a:bodyPr>
          <a:lstStyle/>
          <a:p>
            <a:pPr marL="0" indent="0">
              <a:lnSpc>
                <a:spcPct val="115000"/>
              </a:lnSpc>
              <a:spcBef>
                <a:spcPts val="0"/>
              </a:spcBef>
              <a:buNone/>
            </a:pPr>
            <a:r>
              <a:rPr lang="en-US" sz="2000" b="1" kern="100" dirty="0">
                <a:effectLst/>
                <a:latin typeface="Calibri" panose="020F0502020204030204" pitchFamily="34" charset="0"/>
                <a:ea typeface="Calibri" panose="020F0502020204030204" pitchFamily="34" charset="0"/>
                <a:cs typeface="Times New Roman" panose="02020603050405020304" pitchFamily="18" charset="0"/>
              </a:rPr>
              <a:t>Key Findings:</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Recruitment is strong, but improving conversion from offer to join could enhance results.</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Employee engagement needs deeper strategies beyond satisfaction like recognition, growth paths, and a stronger sense of purpose.</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Training is being used well, but we should keep focusing on quality, relevance, and alignment with what employees truly need.</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 single factor drives engagement a mix of well-planned actions across all areas makes the real impact.</a:t>
            </a:r>
          </a:p>
          <a:p>
            <a:pPr marL="0" indent="0">
              <a:buNone/>
            </a:pPr>
            <a:r>
              <a:rPr lang="en-US" sz="2000" b="1" dirty="0"/>
              <a:t>Final Thoughts:</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This analysis really showed how every part of the employee journey matters from the way we hire, to how we keep people engaged, to how we help them grow.</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It’s clear that no single factor drives success. Instead, it’s about creating balance combining smooth recruitment, meaningful engagement, and relevant learning opportunities.</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data gave us a better understanding of what’s working and where we can do more. Small improvements in communication, support, and development can go a long way in creating a better employee experience.</a:t>
            </a:r>
          </a:p>
          <a:p>
            <a:pPr>
              <a:lnSpc>
                <a:spcPct val="115000"/>
              </a:lnSpc>
              <a:spcBef>
                <a:spcPts val="0"/>
              </a:spcBef>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Moving forward, the goal is simple: keep listening to our people, keep learning from the data, and keep building a workplace where everyone can thrive.</a:t>
            </a:r>
          </a:p>
          <a:p>
            <a:pPr marL="0" indent="0">
              <a:buNone/>
            </a:pPr>
            <a:endParaRPr lang="en-US" sz="2000" b="1" dirty="0"/>
          </a:p>
        </p:txBody>
      </p:sp>
    </p:spTree>
    <p:extLst>
      <p:ext uri="{BB962C8B-B14F-4D97-AF65-F5344CB8AC3E}">
        <p14:creationId xmlns:p14="http://schemas.microsoft.com/office/powerpoint/2010/main" val="21090128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83D24-DC0C-E49F-7331-96F515596528}"/>
              </a:ext>
            </a:extLst>
          </p:cNvPr>
          <p:cNvSpPr>
            <a:spLocks noGrp="1"/>
          </p:cNvSpPr>
          <p:nvPr>
            <p:ph type="title"/>
          </p:nvPr>
        </p:nvSpPr>
        <p:spPr>
          <a:xfrm>
            <a:off x="838200" y="365125"/>
            <a:ext cx="10515600" cy="643543"/>
          </a:xfrm>
        </p:spPr>
        <p:txBody>
          <a:bodyPr>
            <a:normAutofit/>
          </a:bodyPr>
          <a:lstStyle/>
          <a:p>
            <a:r>
              <a:rPr lang="en-US" sz="3200" b="1" dirty="0"/>
              <a:t>References</a:t>
            </a:r>
          </a:p>
        </p:txBody>
      </p:sp>
      <p:sp>
        <p:nvSpPr>
          <p:cNvPr id="3" name="Content Placeholder 2">
            <a:extLst>
              <a:ext uri="{FF2B5EF4-FFF2-40B4-BE49-F238E27FC236}">
                <a16:creationId xmlns:a16="http://schemas.microsoft.com/office/drawing/2014/main" id="{FF9AB4B9-30CA-1C4E-7964-BEBC20ABFF0B}"/>
              </a:ext>
            </a:extLst>
          </p:cNvPr>
          <p:cNvSpPr>
            <a:spLocks noGrp="1"/>
          </p:cNvSpPr>
          <p:nvPr>
            <p:ph idx="1"/>
          </p:nvPr>
        </p:nvSpPr>
        <p:spPr>
          <a:xfrm>
            <a:off x="838200" y="1008668"/>
            <a:ext cx="10515600" cy="5168295"/>
          </a:xfrm>
        </p:spPr>
        <p:txBody>
          <a:bodyPr>
            <a:normAutofit/>
          </a:bodyPr>
          <a:lstStyle/>
          <a:p>
            <a:pPr marL="457200" indent="-457200">
              <a:buFont typeface="+mj-lt"/>
              <a:buAutoNum type="arabicPeriod"/>
            </a:pPr>
            <a:r>
              <a:rPr lang="en-US" sz="2000" dirty="0"/>
              <a:t>MS Excel for Data Observation and Data Preparation.</a:t>
            </a:r>
          </a:p>
          <a:p>
            <a:pPr marL="457200" indent="-457200">
              <a:buFont typeface="+mj-lt"/>
              <a:buAutoNum type="arabicPeriod"/>
            </a:pPr>
            <a:r>
              <a:rPr lang="en-US" sz="2000" dirty="0"/>
              <a:t>Power BI for Dashboards Creation and visual creations.</a:t>
            </a:r>
          </a:p>
          <a:p>
            <a:pPr marL="457200" indent="-457200">
              <a:buFont typeface="+mj-lt"/>
              <a:buAutoNum type="arabicPeriod"/>
            </a:pPr>
            <a:r>
              <a:rPr lang="en-US" sz="2000" dirty="0"/>
              <a:t>Jupyter Notebook for Correlation Finding between the data.</a:t>
            </a:r>
          </a:p>
          <a:p>
            <a:pPr marL="457200" indent="-457200">
              <a:buFont typeface="+mj-lt"/>
              <a:buAutoNum type="arabicPeriod"/>
            </a:pPr>
            <a:r>
              <a:rPr lang="en-US" sz="2000" dirty="0"/>
              <a:t>AI tools for Suggestions and </a:t>
            </a:r>
            <a:r>
              <a:rPr lang="en-US" sz="2000"/>
              <a:t>references.</a:t>
            </a:r>
            <a:endParaRPr lang="en-US" sz="2000" dirty="0"/>
          </a:p>
          <a:p>
            <a:pPr marL="457200" indent="-457200">
              <a:buFont typeface="+mj-lt"/>
              <a:buAutoNum type="arabicPeriod"/>
            </a:pPr>
            <a:r>
              <a:rPr lang="en-US" sz="2000" dirty="0"/>
              <a:t>Power Point for final Presentation. </a:t>
            </a:r>
          </a:p>
          <a:p>
            <a:pPr marL="0" indent="0">
              <a:buNone/>
            </a:pPr>
            <a:r>
              <a:rPr lang="en-US" sz="2400" b="1" dirty="0"/>
              <a:t>Links:</a:t>
            </a:r>
          </a:p>
          <a:p>
            <a:pPr marL="0" indent="0">
              <a:buNone/>
            </a:pPr>
            <a:r>
              <a:rPr lang="en-US" sz="2000" b="1" dirty="0"/>
              <a:t>Dashboards:</a:t>
            </a:r>
          </a:p>
          <a:p>
            <a:pPr marL="0" indent="0">
              <a:buNone/>
            </a:pPr>
            <a:r>
              <a:rPr lang="en-US" sz="1800" dirty="0">
                <a:hlinkClick r:id="rId2"/>
              </a:rPr>
              <a:t>Recruitment Dashboard - Power BI</a:t>
            </a:r>
            <a:endParaRPr lang="en-US" sz="1800" dirty="0"/>
          </a:p>
          <a:p>
            <a:pPr marL="0" indent="0">
              <a:buNone/>
            </a:pPr>
            <a:r>
              <a:rPr lang="en-US" sz="1800" dirty="0">
                <a:hlinkClick r:id="rId3"/>
              </a:rPr>
              <a:t>Employee Engagement Dashboard - Power BI</a:t>
            </a:r>
            <a:endParaRPr lang="en-US" sz="1800" dirty="0"/>
          </a:p>
          <a:p>
            <a:pPr marL="0" indent="0">
              <a:buNone/>
            </a:pPr>
            <a:r>
              <a:rPr lang="en-US" sz="1800" dirty="0">
                <a:hlinkClick r:id="rId4"/>
              </a:rPr>
              <a:t>Training and Development Dashboard - Power BI</a:t>
            </a:r>
            <a:endParaRPr lang="en-US" sz="1800" dirty="0"/>
          </a:p>
          <a:p>
            <a:pPr marL="0" indent="0">
              <a:buNone/>
            </a:pPr>
            <a:r>
              <a:rPr lang="en-US" sz="1800" dirty="0">
                <a:hlinkClick r:id="rId5"/>
              </a:rPr>
              <a:t>Co-relation Dashboard - Power BI</a:t>
            </a:r>
            <a:endParaRPr lang="en-US" sz="1800" dirty="0"/>
          </a:p>
          <a:p>
            <a:pPr marL="0" indent="0">
              <a:buNone/>
            </a:pPr>
            <a:r>
              <a:rPr lang="en-US" dirty="0">
                <a:hlinkClick r:id="rId6"/>
              </a:rPr>
              <a:t>GitHub Link </a:t>
            </a:r>
            <a:endParaRPr lang="en-US" sz="1800" dirty="0"/>
          </a:p>
          <a:p>
            <a:pPr marL="0" indent="0">
              <a:buNone/>
            </a:pPr>
            <a:endParaRPr lang="en-US" sz="1800" dirty="0">
              <a:solidFill>
                <a:schemeClr val="accent1"/>
              </a:solidFill>
            </a:endParaRPr>
          </a:p>
        </p:txBody>
      </p:sp>
    </p:spTree>
    <p:extLst>
      <p:ext uri="{BB962C8B-B14F-4D97-AF65-F5344CB8AC3E}">
        <p14:creationId xmlns:p14="http://schemas.microsoft.com/office/powerpoint/2010/main" val="80148813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62C6654-D92E-185F-9C3F-A69552A48E33}"/>
              </a:ext>
            </a:extLst>
          </p:cNvPr>
          <p:cNvSpPr>
            <a:spLocks noGrp="1"/>
          </p:cNvSpPr>
          <p:nvPr>
            <p:ph type="title"/>
          </p:nvPr>
        </p:nvSpPr>
        <p:spPr>
          <a:xfrm>
            <a:off x="3771215" y="2693186"/>
            <a:ext cx="4649570" cy="1320800"/>
          </a:xfrm>
        </p:spPr>
        <p:txBody>
          <a:bodyPr>
            <a:normAutofit/>
          </a:bodyPr>
          <a:lstStyle/>
          <a:p>
            <a:r>
              <a:rPr lang="en-US" sz="8000" dirty="0">
                <a:solidFill>
                  <a:schemeClr val="accent4"/>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30513373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ADD748-669E-5CEC-2498-3B19143489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000" y="638561"/>
            <a:ext cx="11734800" cy="6076565"/>
          </a:xfrm>
          <a:prstGeom prst="rect">
            <a:avLst/>
          </a:prstGeom>
        </p:spPr>
      </p:pic>
      <p:sp>
        <p:nvSpPr>
          <p:cNvPr id="2" name="Title 1">
            <a:extLst>
              <a:ext uri="{FF2B5EF4-FFF2-40B4-BE49-F238E27FC236}">
                <a16:creationId xmlns:a16="http://schemas.microsoft.com/office/drawing/2014/main" id="{83B0F41D-3740-14C4-D922-871D02F7FDEF}"/>
              </a:ext>
            </a:extLst>
          </p:cNvPr>
          <p:cNvSpPr>
            <a:spLocks noGrp="1"/>
          </p:cNvSpPr>
          <p:nvPr>
            <p:ph type="title"/>
          </p:nvPr>
        </p:nvSpPr>
        <p:spPr>
          <a:xfrm>
            <a:off x="345440" y="107314"/>
            <a:ext cx="11008360" cy="691515"/>
          </a:xfrm>
        </p:spPr>
        <p:txBody>
          <a:bodyPr>
            <a:normAutofit/>
          </a:bodyPr>
          <a:lstStyle/>
          <a:p>
            <a:r>
              <a:rPr lang="en-US" sz="2800" b="1" dirty="0">
                <a:latin typeface="+mn-lt"/>
              </a:rPr>
              <a:t>Recruitment Analysis Dashboard</a:t>
            </a:r>
          </a:p>
        </p:txBody>
      </p:sp>
    </p:spTree>
    <p:extLst>
      <p:ext uri="{BB962C8B-B14F-4D97-AF65-F5344CB8AC3E}">
        <p14:creationId xmlns:p14="http://schemas.microsoft.com/office/powerpoint/2010/main" val="3161000751"/>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A1B47-E7D5-4BC5-D96B-C9C20A0BFC85}"/>
              </a:ext>
            </a:extLst>
          </p:cNvPr>
          <p:cNvSpPr>
            <a:spLocks noGrp="1"/>
          </p:cNvSpPr>
          <p:nvPr>
            <p:ph type="title"/>
          </p:nvPr>
        </p:nvSpPr>
        <p:spPr>
          <a:xfrm>
            <a:off x="677333" y="440450"/>
            <a:ext cx="8596668" cy="700726"/>
          </a:xfrm>
        </p:spPr>
        <p:txBody>
          <a:bodyPr>
            <a:normAutofit/>
          </a:bodyPr>
          <a:lstStyle/>
          <a:p>
            <a:r>
              <a:rPr lang="en-US" b="1" dirty="0"/>
              <a:t>Recruitment Analysis</a:t>
            </a:r>
          </a:p>
        </p:txBody>
      </p:sp>
      <p:sp>
        <p:nvSpPr>
          <p:cNvPr id="3" name="Content Placeholder 2">
            <a:extLst>
              <a:ext uri="{FF2B5EF4-FFF2-40B4-BE49-F238E27FC236}">
                <a16:creationId xmlns:a16="http://schemas.microsoft.com/office/drawing/2014/main" id="{752D5CA2-8419-9570-32A1-2112A872C539}"/>
              </a:ext>
            </a:extLst>
          </p:cNvPr>
          <p:cNvSpPr>
            <a:spLocks noGrp="1"/>
          </p:cNvSpPr>
          <p:nvPr>
            <p:ph sz="half" idx="2"/>
          </p:nvPr>
        </p:nvSpPr>
        <p:spPr>
          <a:xfrm>
            <a:off x="677333" y="1100404"/>
            <a:ext cx="10964769" cy="2224725"/>
          </a:xfrm>
        </p:spPr>
        <p:txBody>
          <a:bodyPr>
            <a:normAutofit/>
          </a:bodyPr>
          <a:lstStyle/>
          <a:p>
            <a:pPr marL="0" indent="0">
              <a:buNone/>
            </a:pPr>
            <a:r>
              <a:rPr lang="en-US" sz="2400" b="1" dirty="0"/>
              <a:t>Introduction:</a:t>
            </a:r>
          </a:p>
          <a:p>
            <a:pPr marL="0" indent="0">
              <a:buNone/>
            </a:pPr>
            <a:r>
              <a:rPr lang="en-US" sz="1800" dirty="0"/>
              <a:t>The Recruitment Dataset is a data of Job Applicants. Provides a detailed overview of hiring process with the information of applicants with the key components like Applicant Details, Job Role, Salary Expectations, Application Status, Experience.</a:t>
            </a:r>
          </a:p>
          <a:p>
            <a:pPr marL="0" indent="0">
              <a:buNone/>
            </a:pPr>
            <a:r>
              <a:rPr lang="en-US" sz="2400" b="1" dirty="0"/>
              <a:t>Visualizations:</a:t>
            </a:r>
          </a:p>
          <a:p>
            <a:pPr marL="0" indent="0">
              <a:buNone/>
            </a:pPr>
            <a:endParaRPr lang="en-US" sz="1800" b="1" dirty="0"/>
          </a:p>
          <a:p>
            <a:pPr marL="0" indent="0">
              <a:buNone/>
            </a:pPr>
            <a:endParaRPr lang="en-US" sz="1800" dirty="0"/>
          </a:p>
        </p:txBody>
      </p:sp>
      <p:sp>
        <p:nvSpPr>
          <p:cNvPr id="17" name="Content Placeholder 16">
            <a:extLst>
              <a:ext uri="{FF2B5EF4-FFF2-40B4-BE49-F238E27FC236}">
                <a16:creationId xmlns:a16="http://schemas.microsoft.com/office/drawing/2014/main" id="{957FFA62-B463-92AD-407A-521A4EC09AB0}"/>
              </a:ext>
            </a:extLst>
          </p:cNvPr>
          <p:cNvSpPr>
            <a:spLocks noGrp="1"/>
          </p:cNvSpPr>
          <p:nvPr>
            <p:ph sz="quarter" idx="4"/>
          </p:nvPr>
        </p:nvSpPr>
        <p:spPr>
          <a:xfrm>
            <a:off x="6096000" y="3129698"/>
            <a:ext cx="5103043" cy="2911663"/>
          </a:xfrm>
        </p:spPr>
        <p:txBody>
          <a:bodyPr>
            <a:normAutofit/>
          </a:bodyPr>
          <a:lstStyle/>
          <a:p>
            <a:pPr marL="0" indent="0">
              <a:buNone/>
            </a:pPr>
            <a:r>
              <a:rPr lang="en-US" dirty="0"/>
              <a:t>The cards shows the overall count of applicants and Average years of experience. To negotiate the requirement of applicants for right role</a:t>
            </a:r>
          </a:p>
          <a:p>
            <a:pPr marL="0" indent="0">
              <a:buNone/>
            </a:pPr>
            <a:r>
              <a:rPr lang="en-US" dirty="0"/>
              <a:t>And we can also see the multi card which shows the average salary with maximum and minimum desired salary. Helps to navigate the salary expectations.</a:t>
            </a:r>
          </a:p>
        </p:txBody>
      </p:sp>
      <p:sp>
        <p:nvSpPr>
          <p:cNvPr id="7" name="Content Placeholder 2">
            <a:extLst>
              <a:ext uri="{FF2B5EF4-FFF2-40B4-BE49-F238E27FC236}">
                <a16:creationId xmlns:a16="http://schemas.microsoft.com/office/drawing/2014/main" id="{929FA880-A688-05C1-2C39-6851BE0A87B6}"/>
              </a:ext>
            </a:extLst>
          </p:cNvPr>
          <p:cNvSpPr txBox="1">
            <a:spLocks/>
          </p:cNvSpPr>
          <p:nvPr/>
        </p:nvSpPr>
        <p:spPr>
          <a:xfrm>
            <a:off x="838200" y="1112363"/>
            <a:ext cx="10515600" cy="53805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mj-lt"/>
              <a:buAutoNum type="arabicPeriod"/>
            </a:pPr>
            <a:endParaRPr lang="en-US" sz="1800" dirty="0"/>
          </a:p>
          <a:p>
            <a:pPr>
              <a:buFont typeface="+mj-lt"/>
              <a:buAutoNum type="arabicPeriod"/>
            </a:pPr>
            <a:endParaRPr lang="en-US" sz="1800" dirty="0"/>
          </a:p>
        </p:txBody>
      </p:sp>
      <p:pic>
        <p:nvPicPr>
          <p:cNvPr id="5" name="Picture 4">
            <a:extLst>
              <a:ext uri="{FF2B5EF4-FFF2-40B4-BE49-F238E27FC236}">
                <a16:creationId xmlns:a16="http://schemas.microsoft.com/office/drawing/2014/main" id="{C6E30946-5F68-B402-7D89-8314F2AADC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029122"/>
            <a:ext cx="4925320" cy="1166958"/>
          </a:xfrm>
          <a:prstGeom prst="rect">
            <a:avLst/>
          </a:prstGeom>
        </p:spPr>
      </p:pic>
      <p:pic>
        <p:nvPicPr>
          <p:cNvPr id="8" name="Picture 7">
            <a:extLst>
              <a:ext uri="{FF2B5EF4-FFF2-40B4-BE49-F238E27FC236}">
                <a16:creationId xmlns:a16="http://schemas.microsoft.com/office/drawing/2014/main" id="{DB5ABA09-A5B5-70EC-049C-860E17800B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8159" y="4287510"/>
            <a:ext cx="3025402" cy="2205365"/>
          </a:xfrm>
          <a:prstGeom prst="rect">
            <a:avLst/>
          </a:prstGeom>
        </p:spPr>
      </p:pic>
      <p:sp>
        <p:nvSpPr>
          <p:cNvPr id="14" name="TextBox 13">
            <a:extLst>
              <a:ext uri="{FF2B5EF4-FFF2-40B4-BE49-F238E27FC236}">
                <a16:creationId xmlns:a16="http://schemas.microsoft.com/office/drawing/2014/main" id="{6FF00D99-96B2-1ED4-3372-CBA3F02F508E}"/>
              </a:ext>
            </a:extLst>
          </p:cNvPr>
          <p:cNvSpPr txBox="1"/>
          <p:nvPr/>
        </p:nvSpPr>
        <p:spPr>
          <a:xfrm>
            <a:off x="5646655" y="2974156"/>
            <a:ext cx="914400" cy="91440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067226811"/>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5">
            <a:extLst>
              <a:ext uri="{FF2B5EF4-FFF2-40B4-BE49-F238E27FC236}">
                <a16:creationId xmlns:a16="http://schemas.microsoft.com/office/drawing/2014/main" id="{4F64C190-ACAD-969D-BA06-F2EB78E4E6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452120"/>
            <a:ext cx="5156200" cy="2606040"/>
          </a:xfrm>
          <a:prstGeom prst="rect">
            <a:avLst/>
          </a:prstGeom>
        </p:spPr>
      </p:pic>
      <p:pic>
        <p:nvPicPr>
          <p:cNvPr id="19" name="Content Placeholder 15">
            <a:extLst>
              <a:ext uri="{FF2B5EF4-FFF2-40B4-BE49-F238E27FC236}">
                <a16:creationId xmlns:a16="http://schemas.microsoft.com/office/drawing/2014/main" id="{71A1E333-FE52-0285-5080-D8C219BB10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202" y="3429000"/>
            <a:ext cx="5082980" cy="2636520"/>
          </a:xfrm>
          <a:prstGeom prst="rect">
            <a:avLst/>
          </a:prstGeom>
        </p:spPr>
      </p:pic>
      <p:sp>
        <p:nvSpPr>
          <p:cNvPr id="23" name="Content Placeholder 22">
            <a:extLst>
              <a:ext uri="{FF2B5EF4-FFF2-40B4-BE49-F238E27FC236}">
                <a16:creationId xmlns:a16="http://schemas.microsoft.com/office/drawing/2014/main" id="{77AA20D1-ADA4-C8E5-0392-958DEF692153}"/>
              </a:ext>
            </a:extLst>
          </p:cNvPr>
          <p:cNvSpPr>
            <a:spLocks noGrp="1"/>
          </p:cNvSpPr>
          <p:nvPr>
            <p:ph sz="half" idx="1"/>
          </p:nvPr>
        </p:nvSpPr>
        <p:spPr>
          <a:xfrm>
            <a:off x="838200" y="4165600"/>
            <a:ext cx="5181600" cy="1899920"/>
          </a:xfrm>
        </p:spPr>
        <p:txBody>
          <a:bodyPr>
            <a:normAutofit/>
          </a:bodyPr>
          <a:lstStyle/>
          <a:p>
            <a:pPr marL="0" indent="0">
              <a:buNone/>
            </a:pPr>
            <a:r>
              <a:rPr lang="en-US" sz="2000" dirty="0"/>
              <a:t>The scatter plot chart shows the Education qualification, Experience and their desired salary. To know the salary expectations based on years of experience and qualification.</a:t>
            </a:r>
          </a:p>
        </p:txBody>
      </p:sp>
      <p:sp>
        <p:nvSpPr>
          <p:cNvPr id="24" name="Content Placeholder 23">
            <a:extLst>
              <a:ext uri="{FF2B5EF4-FFF2-40B4-BE49-F238E27FC236}">
                <a16:creationId xmlns:a16="http://schemas.microsoft.com/office/drawing/2014/main" id="{B170076D-6A4A-751B-9833-42294107DD58}"/>
              </a:ext>
            </a:extLst>
          </p:cNvPr>
          <p:cNvSpPr>
            <a:spLocks noGrp="1"/>
          </p:cNvSpPr>
          <p:nvPr>
            <p:ph sz="half" idx="2"/>
          </p:nvPr>
        </p:nvSpPr>
        <p:spPr>
          <a:xfrm>
            <a:off x="6073580" y="995680"/>
            <a:ext cx="5181600" cy="1925437"/>
          </a:xfrm>
        </p:spPr>
        <p:txBody>
          <a:bodyPr>
            <a:normAutofit/>
          </a:bodyPr>
          <a:lstStyle/>
          <a:p>
            <a:pPr marL="0" indent="0">
              <a:buNone/>
            </a:pPr>
            <a:r>
              <a:rPr lang="en-US" sz="2000" dirty="0"/>
              <a:t>The line chart shows the status of applicants with their job titles including their year of experience. Which helps to figure out the status of applicant for particular job role with their experience level.</a:t>
            </a:r>
          </a:p>
        </p:txBody>
      </p:sp>
    </p:spTree>
    <p:extLst>
      <p:ext uri="{BB962C8B-B14F-4D97-AF65-F5344CB8AC3E}">
        <p14:creationId xmlns:p14="http://schemas.microsoft.com/office/powerpoint/2010/main" val="170909782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D3222E-6792-20B0-E4FC-1111A8DD42D4}"/>
              </a:ext>
            </a:extLst>
          </p:cNvPr>
          <p:cNvSpPr>
            <a:spLocks noGrp="1"/>
          </p:cNvSpPr>
          <p:nvPr>
            <p:ph type="title"/>
          </p:nvPr>
        </p:nvSpPr>
        <p:spPr>
          <a:xfrm>
            <a:off x="839788" y="457200"/>
            <a:ext cx="5469572" cy="531812"/>
          </a:xfrm>
        </p:spPr>
        <p:txBody>
          <a:bodyPr>
            <a:normAutofit/>
          </a:bodyPr>
          <a:lstStyle/>
          <a:p>
            <a:r>
              <a:rPr lang="en-US" sz="2800" b="1" dirty="0"/>
              <a:t>Dashboard overview </a:t>
            </a:r>
          </a:p>
        </p:txBody>
      </p:sp>
      <p:pic>
        <p:nvPicPr>
          <p:cNvPr id="14" name="Picture Placeholder 13">
            <a:extLst>
              <a:ext uri="{FF2B5EF4-FFF2-40B4-BE49-F238E27FC236}">
                <a16:creationId xmlns:a16="http://schemas.microsoft.com/office/drawing/2014/main" id="{4EC5A2A6-DDD3-8101-2EC9-3A969C4EF08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48" r="-172"/>
          <a:stretch/>
        </p:blipFill>
        <p:spPr>
          <a:xfrm>
            <a:off x="860267" y="1131252"/>
            <a:ext cx="5171440" cy="2932906"/>
          </a:xfrm>
        </p:spPr>
      </p:pic>
      <p:sp>
        <p:nvSpPr>
          <p:cNvPr id="6" name="Text Placeholder 5">
            <a:extLst>
              <a:ext uri="{FF2B5EF4-FFF2-40B4-BE49-F238E27FC236}">
                <a16:creationId xmlns:a16="http://schemas.microsoft.com/office/drawing/2014/main" id="{9D937E94-35C9-6175-F148-1AA464D9D095}"/>
              </a:ext>
            </a:extLst>
          </p:cNvPr>
          <p:cNvSpPr>
            <a:spLocks noGrp="1"/>
          </p:cNvSpPr>
          <p:nvPr>
            <p:ph type="body" sz="half" idx="2"/>
          </p:nvPr>
        </p:nvSpPr>
        <p:spPr>
          <a:xfrm>
            <a:off x="860267" y="4453730"/>
            <a:ext cx="10651013" cy="1571308"/>
          </a:xfrm>
        </p:spPr>
        <p:txBody>
          <a:bodyPr>
            <a:normAutofit/>
          </a:bodyPr>
          <a:lstStyle/>
          <a:p>
            <a:r>
              <a:rPr lang="en-US" sz="2000" b="1" dirty="0"/>
              <a:t>Dashboard Slicer:</a:t>
            </a:r>
          </a:p>
          <a:p>
            <a:r>
              <a:rPr lang="en-US" sz="1800" dirty="0"/>
              <a:t>Using Slicer to apply the status filter to quickly get the needed results in the visualizations. Where we can easily get the result of recruitment outcome through all key components. Following both figures shows the result of Offered and rejected Applicants through the quick filters.</a:t>
            </a:r>
          </a:p>
          <a:p>
            <a:endParaRPr lang="en-US" sz="2000" b="1" dirty="0"/>
          </a:p>
        </p:txBody>
      </p:sp>
      <p:pic>
        <p:nvPicPr>
          <p:cNvPr id="10" name="Picture 9">
            <a:extLst>
              <a:ext uri="{FF2B5EF4-FFF2-40B4-BE49-F238E27FC236}">
                <a16:creationId xmlns:a16="http://schemas.microsoft.com/office/drawing/2014/main" id="{38B4E697-3390-22B7-FD4D-A8A56374D8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0293" y="1131252"/>
            <a:ext cx="5171440" cy="2932906"/>
          </a:xfrm>
          <a:prstGeom prst="rect">
            <a:avLst/>
          </a:prstGeom>
        </p:spPr>
      </p:pic>
    </p:spTree>
    <p:extLst>
      <p:ext uri="{BB962C8B-B14F-4D97-AF65-F5344CB8AC3E}">
        <p14:creationId xmlns:p14="http://schemas.microsoft.com/office/powerpoint/2010/main" val="4052251334"/>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667FA-6EBF-8D8D-C712-97A2D32685FF}"/>
              </a:ext>
            </a:extLst>
          </p:cNvPr>
          <p:cNvSpPr>
            <a:spLocks noGrp="1"/>
          </p:cNvSpPr>
          <p:nvPr>
            <p:ph type="title"/>
          </p:nvPr>
        </p:nvSpPr>
        <p:spPr>
          <a:xfrm>
            <a:off x="838200" y="536098"/>
            <a:ext cx="10515600" cy="634683"/>
          </a:xfrm>
        </p:spPr>
        <p:txBody>
          <a:bodyPr>
            <a:normAutofit/>
          </a:bodyPr>
          <a:lstStyle/>
          <a:p>
            <a:r>
              <a:rPr lang="en-US" sz="3200" b="1" dirty="0"/>
              <a:t>Insights and Key Findings</a:t>
            </a:r>
          </a:p>
        </p:txBody>
      </p:sp>
      <p:sp>
        <p:nvSpPr>
          <p:cNvPr id="3" name="Content Placeholder 2">
            <a:extLst>
              <a:ext uri="{FF2B5EF4-FFF2-40B4-BE49-F238E27FC236}">
                <a16:creationId xmlns:a16="http://schemas.microsoft.com/office/drawing/2014/main" id="{317F2631-FB0F-0ADA-33C4-D8D73C7D3581}"/>
              </a:ext>
            </a:extLst>
          </p:cNvPr>
          <p:cNvSpPr>
            <a:spLocks noGrp="1"/>
          </p:cNvSpPr>
          <p:nvPr>
            <p:ph idx="1"/>
          </p:nvPr>
        </p:nvSpPr>
        <p:spPr>
          <a:xfrm>
            <a:off x="838200" y="1302862"/>
            <a:ext cx="10515600" cy="4925218"/>
          </a:xfrm>
        </p:spPr>
        <p:txBody>
          <a:bodyPr>
            <a:normAutofit lnSpcReduction="10000"/>
          </a:bodyPr>
          <a:lstStyle/>
          <a:p>
            <a:pPr marL="0" indent="0">
              <a:buNone/>
            </a:pPr>
            <a:r>
              <a:rPr lang="en-US" sz="2000" b="1" dirty="0"/>
              <a:t>Insights:</a:t>
            </a:r>
          </a:p>
          <a:p>
            <a:pPr marR="0" lvl="0">
              <a:lnSpc>
                <a:spcPct val="115000"/>
              </a:lnSpc>
              <a:spcBef>
                <a:spcPts val="0"/>
              </a:spcBef>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mean is 9.96 years, indicating a fairly seasoned pool of applicants.</a:t>
            </a:r>
          </a:p>
          <a:p>
            <a:pPr marR="0" lvl="0">
              <a:lnSpc>
                <a:spcPct val="115000"/>
              </a:lnSpc>
              <a:spcBef>
                <a:spcPts val="0"/>
              </a:spcBef>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Average: $65.08K, Minimum: $30K, Maximum: $100K Indicating a broad salary expectation range indicates diverse applicant backgrounds.</a:t>
            </a:r>
          </a:p>
          <a:p>
            <a:pPr marR="0" lvl="0">
              <a:lnSpc>
                <a:spcPct val="115000"/>
              </a:lnSpc>
              <a:spcBef>
                <a:spcPts val="0"/>
              </a:spcBef>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Each status possesses approximately 20% of the applicants, reflecting a well-balanced recruitment process with no serious bottlenecks.</a:t>
            </a:r>
          </a:p>
          <a:p>
            <a:pPr marR="0" lvl="0">
              <a:lnSpc>
                <a:spcPct val="115000"/>
              </a:lnSpc>
              <a:spcBef>
                <a:spcPts val="0"/>
              </a:spcBef>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Job allocation were equitable by Gender. Wanted salary increases with experience years at all levels of education.</a:t>
            </a:r>
          </a:p>
          <a:p>
            <a:pPr marR="0" lvl="0">
              <a:lnSpc>
                <a:spcPct val="115000"/>
              </a:lnSpc>
              <a:spcBef>
                <a:spcPts val="0"/>
              </a:spcBef>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Master's and PhD graduates have higher expectations of their salary.</a:t>
            </a:r>
          </a:p>
          <a:p>
            <a:pPr marL="0" indent="0">
              <a:lnSpc>
                <a:spcPct val="115000"/>
              </a:lnSpc>
              <a:spcBef>
                <a:spcPts val="0"/>
              </a:spcBef>
              <a:buNone/>
              <a:tabLst>
                <a:tab pos="457200" algn="l"/>
              </a:tabLst>
            </a:pPr>
            <a:r>
              <a:rPr lang="en-US" sz="2000" b="1" kern="100" dirty="0">
                <a:effectLst/>
                <a:latin typeface="Calibri" panose="020F0502020204030204" pitchFamily="34" charset="0"/>
                <a:ea typeface="Calibri" panose="020F0502020204030204" pitchFamily="34" charset="0"/>
                <a:cs typeface="Times New Roman" panose="02020603050405020304" pitchFamily="18" charset="0"/>
              </a:rPr>
              <a:t>Key Findings:</a:t>
            </a:r>
          </a:p>
          <a:p>
            <a:pPr>
              <a:lnSpc>
                <a:spcPct val="115000"/>
              </a:lnSpc>
              <a:spcBef>
                <a:spcPts val="0"/>
              </a:spcBef>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hiring pipeline is balanced.</a:t>
            </a:r>
          </a:p>
          <a:p>
            <a:pPr>
              <a:lnSpc>
                <a:spcPct val="115000"/>
              </a:lnSpc>
              <a:spcBef>
                <a:spcPts val="0"/>
              </a:spcBef>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There is experience, gender, and education diversity.</a:t>
            </a:r>
          </a:p>
          <a:p>
            <a:pPr>
              <a:lnSpc>
                <a:spcPct val="115000"/>
              </a:lnSpc>
              <a:spcBef>
                <a:spcPts val="0"/>
              </a:spcBef>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Salary expectations are extremely diverse, highlighting the importance of defensible compensation benchmarking.</a:t>
            </a:r>
          </a:p>
          <a:p>
            <a:pPr>
              <a:lnSpc>
                <a:spcPct val="115000"/>
              </a:lnSpc>
              <a:spcBef>
                <a:spcPts val="0"/>
              </a:spcBef>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Some types of job positions demand much greater experience, perhaps an indication of complexity or organizational demands.</a:t>
            </a:r>
          </a:p>
          <a:p>
            <a:pPr marL="0" indent="0">
              <a:lnSpc>
                <a:spcPct val="115000"/>
              </a:lnSpc>
              <a:spcBef>
                <a:spcPts val="0"/>
              </a:spcBef>
              <a:buNone/>
              <a:tabLst>
                <a:tab pos="457200" algn="l"/>
              </a:tabLst>
            </a:pPr>
            <a:endParaRPr lang="en-US" sz="20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2000" b="1" dirty="0"/>
          </a:p>
        </p:txBody>
      </p:sp>
    </p:spTree>
    <p:extLst>
      <p:ext uri="{BB962C8B-B14F-4D97-AF65-F5344CB8AC3E}">
        <p14:creationId xmlns:p14="http://schemas.microsoft.com/office/powerpoint/2010/main" val="3856444094"/>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82880"/>
            <a:ext cx="8229600" cy="731520"/>
          </a:xfrm>
          <a:prstGeom prst="rect">
            <a:avLst/>
          </a:prstGeom>
          <a:noFill/>
        </p:spPr>
        <p:txBody>
          <a:bodyPr wrap="none">
            <a:spAutoFit/>
          </a:bodyPr>
          <a:lstStyle/>
          <a:p>
            <a:r>
              <a:rPr sz="2800" b="1" dirty="0"/>
              <a:t>Employee Engagement Dashboard</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rcRect/>
          <a:stretch/>
        </p:blipFill>
        <p:spPr>
          <a:xfrm>
            <a:off x="335280" y="711200"/>
            <a:ext cx="11470640" cy="5963920"/>
          </a:xfrm>
          <a:prstGeom prst="rect">
            <a:avLst/>
          </a:prstGeom>
        </p:spPr>
      </p:pic>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C2DBB-2040-1A97-EB22-0AA13A1EBD74}"/>
              </a:ext>
            </a:extLst>
          </p:cNvPr>
          <p:cNvSpPr>
            <a:spLocks noGrp="1"/>
          </p:cNvSpPr>
          <p:nvPr>
            <p:ph type="title"/>
          </p:nvPr>
        </p:nvSpPr>
        <p:spPr>
          <a:xfrm>
            <a:off x="838200" y="289559"/>
            <a:ext cx="10515600" cy="782955"/>
          </a:xfrm>
        </p:spPr>
        <p:txBody>
          <a:bodyPr>
            <a:normAutofit/>
          </a:bodyPr>
          <a:lstStyle/>
          <a:p>
            <a:r>
              <a:rPr lang="en-US" sz="4000" b="1" dirty="0"/>
              <a:t>Employee Engagement Analysis</a:t>
            </a:r>
          </a:p>
        </p:txBody>
      </p:sp>
      <p:sp>
        <p:nvSpPr>
          <p:cNvPr id="3" name="Content Placeholder 2">
            <a:extLst>
              <a:ext uri="{FF2B5EF4-FFF2-40B4-BE49-F238E27FC236}">
                <a16:creationId xmlns:a16="http://schemas.microsoft.com/office/drawing/2014/main" id="{78A631E2-A1B4-F27B-16BE-4EE7148A2015}"/>
              </a:ext>
            </a:extLst>
          </p:cNvPr>
          <p:cNvSpPr>
            <a:spLocks noGrp="1"/>
          </p:cNvSpPr>
          <p:nvPr>
            <p:ph idx="1"/>
          </p:nvPr>
        </p:nvSpPr>
        <p:spPr>
          <a:xfrm>
            <a:off x="838200" y="1072514"/>
            <a:ext cx="10515600" cy="5104449"/>
          </a:xfrm>
        </p:spPr>
        <p:txBody>
          <a:bodyPr>
            <a:normAutofit/>
          </a:bodyPr>
          <a:lstStyle/>
          <a:p>
            <a:pPr marL="0" indent="0">
              <a:buNone/>
            </a:pPr>
            <a:r>
              <a:rPr lang="en-US" sz="2000" b="1" dirty="0"/>
              <a:t>Introduction:</a:t>
            </a:r>
          </a:p>
          <a:p>
            <a:pPr marL="0" indent="0">
              <a:buNone/>
            </a:pPr>
            <a:r>
              <a:rPr lang="en-US" sz="1800" dirty="0"/>
              <a:t>The Employee Engagement Dataset contains employee survey data. Which helps to know the feedback from employees with key aspects Engagement score, Satisfaction score, Work-life Balance score. The data helps analyze how employees perceive their work experience and emotional connection with their workplace.</a:t>
            </a:r>
          </a:p>
          <a:p>
            <a:pPr marL="0" indent="0">
              <a:buNone/>
            </a:pPr>
            <a:r>
              <a:rPr lang="en-US" sz="2000" b="1" dirty="0"/>
              <a:t>Visualizations:</a:t>
            </a:r>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r>
              <a:rPr lang="en-US" sz="1800" dirty="0"/>
              <a:t>The cards shows the average of Engagement score, Satisfaction score, Work-Life Balance score. Which helps to know the average interaction and response from employees to maintain the workplace environment. Also they can Improve the Work-culture by above average ratings.</a:t>
            </a:r>
          </a:p>
        </p:txBody>
      </p:sp>
      <p:pic>
        <p:nvPicPr>
          <p:cNvPr id="5" name="Picture 4">
            <a:extLst>
              <a:ext uri="{FF2B5EF4-FFF2-40B4-BE49-F238E27FC236}">
                <a16:creationId xmlns:a16="http://schemas.microsoft.com/office/drawing/2014/main" id="{C7892C46-AAB9-2BE6-4C65-C58F5B8C66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0161" y="3059545"/>
            <a:ext cx="7091680" cy="1156855"/>
          </a:xfrm>
          <a:prstGeom prst="rect">
            <a:avLst/>
          </a:prstGeom>
        </p:spPr>
      </p:pic>
    </p:spTree>
    <p:extLst>
      <p:ext uri="{BB962C8B-B14F-4D97-AF65-F5344CB8AC3E}">
        <p14:creationId xmlns:p14="http://schemas.microsoft.com/office/powerpoint/2010/main" val="258209706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1188</TotalTime>
  <Words>1950</Words>
  <Application>Microsoft Office PowerPoint</Application>
  <PresentationFormat>Widescreen</PresentationFormat>
  <Paragraphs>128</Paragraphs>
  <Slides>23</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Century</vt:lpstr>
      <vt:lpstr>Times New Roman</vt:lpstr>
      <vt:lpstr>Trebuchet MS</vt:lpstr>
      <vt:lpstr>Wingdings 3</vt:lpstr>
      <vt:lpstr>Facet</vt:lpstr>
      <vt:lpstr>Data Analyst Assignment</vt:lpstr>
      <vt:lpstr>Introduction</vt:lpstr>
      <vt:lpstr>Recruitment Analysis Dashboard</vt:lpstr>
      <vt:lpstr>Recruitment Analysis</vt:lpstr>
      <vt:lpstr>PowerPoint Presentation</vt:lpstr>
      <vt:lpstr>Dashboard overview </vt:lpstr>
      <vt:lpstr>Insights and Key Findings</vt:lpstr>
      <vt:lpstr>PowerPoint Presentation</vt:lpstr>
      <vt:lpstr>Employee Engagement Analysis</vt:lpstr>
      <vt:lpstr>PowerPoint Presentation</vt:lpstr>
      <vt:lpstr>Dashboard overview</vt:lpstr>
      <vt:lpstr>Insights and Key findings</vt:lpstr>
      <vt:lpstr>PowerPoint Presentation</vt:lpstr>
      <vt:lpstr>Training and Development Analysis</vt:lpstr>
      <vt:lpstr>PowerPoint Presentation</vt:lpstr>
      <vt:lpstr>Dashboard Overview</vt:lpstr>
      <vt:lpstr>Insights and Key Findings</vt:lpstr>
      <vt:lpstr>Correlation Metrices Heatmap</vt:lpstr>
      <vt:lpstr>Correlation Metrices</vt:lpstr>
      <vt:lpstr>Relationship Analysis</vt:lpstr>
      <vt:lpstr>Overall Key Findings and Final Thoughts </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Sree Nivas</dc:creator>
  <cp:lastModifiedBy>Sree Nivas</cp:lastModifiedBy>
  <cp:revision>7</cp:revision>
  <dcterms:created xsi:type="dcterms:W3CDTF">2025-05-03T08:23:42Z</dcterms:created>
  <dcterms:modified xsi:type="dcterms:W3CDTF">2025-05-05T16:55:00Z</dcterms:modified>
</cp:coreProperties>
</file>

<file path=docProps/thumbnail.jpeg>
</file>